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sldIdLst>
    <p:sldId id="256" r:id="rId2"/>
    <p:sldId id="257" r:id="rId3"/>
    <p:sldId id="258" r:id="rId4"/>
    <p:sldId id="260" r:id="rId5"/>
    <p:sldId id="259" r:id="rId6"/>
    <p:sldId id="271"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3366FF"/>
    <a:srgbClr val="66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7" d="100"/>
          <a:sy n="97" d="100"/>
        </p:scale>
        <p:origin x="-108"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6989E-5479-4FA7-9E2B-AFFE80ED5C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BF9595-893C-4888-86F4-2B9FCE6CE3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BA192-4648-4AD3-8E22-15D04E496B9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211BC10-31DD-49C9-BD0C-6FE3126DF6A8}"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424402C1-FC93-45D1-BE15-B431E523B52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F84DA-16CF-432E-A670-C4958D842A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4D2AC-6E6A-4AFD-9405-BC2A531BF7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F3F8E6-1175-464F-A5AC-50B26EB20D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B22FFA-E736-453C-A4FB-8979D9920C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EA8E41-73C2-45B8-B60F-64AD79685F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A9B10A-1DBC-46EB-9F72-E8A66AE7C1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20028-1132-4E91-A872-41FF31E6D1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33EE2-66CE-4909-A750-BE73F7A0B9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D7F6EE-10D6-460C-A10E-56115AB6E8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image" Target="../media/image6.emf"/><Relationship Id="rId7" Type="http://schemas.openxmlformats.org/officeDocument/2006/relationships/image" Target="../media/image10.emf"/><Relationship Id="rId2" Type="http://schemas.openxmlformats.org/officeDocument/2006/relationships/image" Target="../media/image5.emf"/><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image" Target="../media/image8.emf"/><Relationship Id="rId10" Type="http://schemas.openxmlformats.org/officeDocument/2006/relationships/image" Target="../media/image13.png"/><Relationship Id="rId4" Type="http://schemas.openxmlformats.org/officeDocument/2006/relationships/image" Target="../media/image7.emf"/><Relationship Id="rId9"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b="1"/>
              <a:t>1.5 – Linear Functions</a:t>
            </a:r>
            <a:br>
              <a:rPr lang="en-US" b="1"/>
            </a:br>
            <a:r>
              <a:rPr lang="en-US" b="1"/>
              <a:t>1.6 – Linear Regression</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200" b="1"/>
              <a:t>1.6 Linear Regression (Lines of Best Fit)</a:t>
            </a:r>
            <a:r>
              <a:rPr lang="en-US" sz="3200"/>
              <a:t/>
            </a:r>
            <a:br>
              <a:rPr lang="en-US" sz="3200"/>
            </a:br>
            <a:endParaRPr lang="en-US" sz="3200" b="1"/>
          </a:p>
        </p:txBody>
      </p:sp>
      <p:sp>
        <p:nvSpPr>
          <p:cNvPr id="10243" name="Rectangle 3"/>
          <p:cNvSpPr>
            <a:spLocks noGrp="1" noChangeArrowheads="1"/>
          </p:cNvSpPr>
          <p:nvPr>
            <p:ph idx="1"/>
          </p:nvPr>
        </p:nvSpPr>
        <p:spPr/>
        <p:txBody>
          <a:bodyPr/>
          <a:lstStyle/>
          <a:p>
            <a:pPr>
              <a:lnSpc>
                <a:spcPct val="90000"/>
              </a:lnSpc>
              <a:buFont typeface="Wingdings" pitchFamily="2" charset="2"/>
              <a:buChar char="Ø"/>
            </a:pPr>
            <a:r>
              <a:rPr lang="en-US" sz="2400" b="1"/>
              <a:t>The datas in the </a:t>
            </a:r>
            <a:r>
              <a:rPr lang="en-US" sz="2400" b="1" u="sng"/>
              <a:t>scatter plot</a:t>
            </a:r>
            <a:r>
              <a:rPr lang="en-US" sz="2400" b="1"/>
              <a:t> are roughly linear, we can estimate the location of imaginary ”lines best fit” that passes as close as possible to the data points</a:t>
            </a:r>
          </a:p>
          <a:p>
            <a:pPr>
              <a:lnSpc>
                <a:spcPct val="90000"/>
              </a:lnSpc>
              <a:buFont typeface="Wingdings" pitchFamily="2" charset="2"/>
              <a:buNone/>
            </a:pPr>
            <a:endParaRPr lang="en-US" sz="2400" b="1"/>
          </a:p>
          <a:p>
            <a:pPr>
              <a:lnSpc>
                <a:spcPct val="90000"/>
              </a:lnSpc>
              <a:buFont typeface="Wingdings" pitchFamily="2" charset="2"/>
              <a:buChar char="Ø"/>
            </a:pPr>
            <a:r>
              <a:rPr lang="en-US" sz="2400" b="1"/>
              <a:t>We can make the </a:t>
            </a:r>
            <a:r>
              <a:rPr lang="en-US" sz="2400" b="1" u="sng"/>
              <a:t>predictions</a:t>
            </a:r>
            <a:r>
              <a:rPr lang="en-US" sz="2400" b="1"/>
              <a:t> about the data. The process of predicting a value of y based on a </a:t>
            </a:r>
            <a:r>
              <a:rPr lang="en-US" sz="2400" b="1" u="sng"/>
              <a:t>straight line</a:t>
            </a:r>
            <a:r>
              <a:rPr lang="en-US" sz="2400" b="1"/>
              <a:t> that fits the data is called a </a:t>
            </a:r>
            <a:r>
              <a:rPr lang="en-US" sz="2400" b="1" u="sng"/>
              <a:t>linear regression</a:t>
            </a:r>
            <a:r>
              <a:rPr lang="en-US" sz="2400" b="1"/>
              <a:t>, and the line itself called the </a:t>
            </a:r>
            <a:r>
              <a:rPr lang="en-US" sz="2400" b="1" u="sng"/>
              <a:t>regression line.</a:t>
            </a:r>
          </a:p>
          <a:p>
            <a:pPr>
              <a:lnSpc>
                <a:spcPct val="90000"/>
              </a:lnSpc>
              <a:buFontTx/>
              <a:buNone/>
            </a:pPr>
            <a:endParaRPr lang="en-US" sz="2400" b="1" u="sng"/>
          </a:p>
          <a:p>
            <a:pPr>
              <a:lnSpc>
                <a:spcPct val="90000"/>
              </a:lnSpc>
              <a:buFont typeface="Wingdings" pitchFamily="2" charset="2"/>
              <a:buChar char="Ø"/>
            </a:pPr>
            <a:r>
              <a:rPr lang="en-US" sz="2400" b="1"/>
              <a:t> The </a:t>
            </a:r>
            <a:r>
              <a:rPr lang="en-US" sz="2400" b="1" u="sng"/>
              <a:t>equation of the regression line</a:t>
            </a:r>
            <a:r>
              <a:rPr lang="en-US" sz="2400" b="1"/>
              <a:t> is usually used (instead of graph) to </a:t>
            </a:r>
            <a:r>
              <a:rPr lang="en-US" sz="2400" b="1" u="sng"/>
              <a:t>predict values</a:t>
            </a:r>
          </a:p>
          <a:p>
            <a:pPr>
              <a:lnSpc>
                <a:spcPct val="90000"/>
              </a:lnSpc>
              <a:buFontTx/>
              <a:buNone/>
            </a:pPr>
            <a:endParaRPr lang="en-US" sz="2400" b="1"/>
          </a:p>
          <a:p>
            <a:pPr>
              <a:lnSpc>
                <a:spcPct val="90000"/>
              </a:lnSpc>
              <a:buFontTx/>
              <a:buNone/>
            </a:pPr>
            <a:endParaRPr lang="en-US" sz="1400" b="1"/>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685800"/>
          </a:xfrm>
        </p:spPr>
        <p:txBody>
          <a:bodyPr/>
          <a:lstStyle/>
          <a:p>
            <a:r>
              <a:rPr lang="en-US" sz="3200" b="1"/>
              <a:t>Example of Linear Regression</a:t>
            </a:r>
          </a:p>
        </p:txBody>
      </p:sp>
      <p:sp>
        <p:nvSpPr>
          <p:cNvPr id="11267" name="Rectangle 3"/>
          <p:cNvSpPr>
            <a:spLocks noGrp="1" noChangeArrowheads="1"/>
          </p:cNvSpPr>
          <p:nvPr>
            <p:ph idx="1"/>
          </p:nvPr>
        </p:nvSpPr>
        <p:spPr/>
        <p:txBody>
          <a:bodyPr/>
          <a:lstStyle/>
          <a:p>
            <a:pPr>
              <a:buFontTx/>
              <a:buNone/>
            </a:pPr>
            <a:endParaRPr lang="en-US" sz="2400" b="1"/>
          </a:p>
          <a:p>
            <a:pPr>
              <a:buFontTx/>
              <a:buNone/>
            </a:pPr>
            <a:endParaRPr lang="en-US" sz="2400" b="1"/>
          </a:p>
          <a:p>
            <a:pPr>
              <a:buFontTx/>
              <a:buNone/>
            </a:pPr>
            <a:endParaRPr lang="en-US" sz="2400" b="1"/>
          </a:p>
          <a:p>
            <a:pPr>
              <a:buFontTx/>
              <a:buNone/>
            </a:pPr>
            <a:endParaRPr lang="en-US" sz="2400" b="1"/>
          </a:p>
          <a:p>
            <a:pPr>
              <a:buFontTx/>
              <a:buNone/>
            </a:pPr>
            <a:endParaRPr lang="en-US" sz="2400" b="1"/>
          </a:p>
          <a:p>
            <a:pPr>
              <a:buFontTx/>
              <a:buNone/>
            </a:pPr>
            <a:endParaRPr lang="en-US" sz="2400" b="1"/>
          </a:p>
          <a:p>
            <a:pPr>
              <a:buFontTx/>
              <a:buNone/>
            </a:pPr>
            <a:endParaRPr lang="en-US" sz="2400" b="1"/>
          </a:p>
        </p:txBody>
      </p:sp>
      <p:sp>
        <p:nvSpPr>
          <p:cNvPr id="11268" name="Line 4"/>
          <p:cNvSpPr>
            <a:spLocks noChangeShapeType="1"/>
          </p:cNvSpPr>
          <p:nvPr/>
        </p:nvSpPr>
        <p:spPr bwMode="auto">
          <a:xfrm flipV="1">
            <a:off x="3733800" y="4800600"/>
            <a:ext cx="5029200" cy="0"/>
          </a:xfrm>
          <a:prstGeom prst="line">
            <a:avLst/>
          </a:prstGeom>
          <a:noFill/>
          <a:ln w="9525">
            <a:solidFill>
              <a:schemeClr val="tx1"/>
            </a:solidFill>
            <a:round/>
            <a:headEnd/>
            <a:tailEnd type="triangle" w="med" len="med"/>
          </a:ln>
          <a:effectLst/>
        </p:spPr>
        <p:txBody>
          <a:bodyPr/>
          <a:lstStyle/>
          <a:p>
            <a:endParaRPr lang="en-US"/>
          </a:p>
        </p:txBody>
      </p:sp>
      <p:sp>
        <p:nvSpPr>
          <p:cNvPr id="11269" name="Line 5"/>
          <p:cNvSpPr>
            <a:spLocks noChangeShapeType="1"/>
          </p:cNvSpPr>
          <p:nvPr/>
        </p:nvSpPr>
        <p:spPr bwMode="auto">
          <a:xfrm flipV="1">
            <a:off x="3733800" y="1752600"/>
            <a:ext cx="0" cy="3048000"/>
          </a:xfrm>
          <a:prstGeom prst="line">
            <a:avLst/>
          </a:prstGeom>
          <a:noFill/>
          <a:ln w="9525">
            <a:solidFill>
              <a:schemeClr val="tx1"/>
            </a:solidFill>
            <a:round/>
            <a:headEnd/>
            <a:tailEnd type="triangle" w="med" len="med"/>
          </a:ln>
          <a:effectLst/>
        </p:spPr>
        <p:txBody>
          <a:bodyPr/>
          <a:lstStyle/>
          <a:p>
            <a:endParaRPr lang="en-US"/>
          </a:p>
        </p:txBody>
      </p:sp>
      <p:sp>
        <p:nvSpPr>
          <p:cNvPr id="11270" name="Text Box 6"/>
          <p:cNvSpPr txBox="1">
            <a:spLocks noChangeArrowheads="1"/>
          </p:cNvSpPr>
          <p:nvPr/>
        </p:nvSpPr>
        <p:spPr bwMode="auto">
          <a:xfrm>
            <a:off x="4800600" y="4876800"/>
            <a:ext cx="2851150" cy="731838"/>
          </a:xfrm>
          <a:prstGeom prst="rect">
            <a:avLst/>
          </a:prstGeom>
          <a:noFill/>
          <a:ln w="9525">
            <a:noFill/>
            <a:miter lim="800000"/>
            <a:headEnd/>
            <a:tailEnd/>
          </a:ln>
          <a:effectLst/>
        </p:spPr>
        <p:txBody>
          <a:bodyPr wrap="none">
            <a:spAutoFit/>
          </a:bodyPr>
          <a:lstStyle/>
          <a:p>
            <a:r>
              <a:rPr lang="en-US" sz="2400">
                <a:latin typeface="Times New Roman" pitchFamily="18" charset="0"/>
              </a:rPr>
              <a:t>   1000                2000</a:t>
            </a:r>
          </a:p>
          <a:p>
            <a:r>
              <a:rPr lang="en-US" b="1">
                <a:solidFill>
                  <a:srgbClr val="FF0066"/>
                </a:solidFill>
                <a:latin typeface="Times New Roman" pitchFamily="18" charset="0"/>
              </a:rPr>
              <a:t>Boiling Point </a:t>
            </a:r>
            <a:r>
              <a:rPr lang="en-US" b="1" baseline="30000">
                <a:solidFill>
                  <a:srgbClr val="FF0066"/>
                </a:solidFill>
                <a:latin typeface="Times New Roman" pitchFamily="18" charset="0"/>
              </a:rPr>
              <a:t>0</a:t>
            </a:r>
            <a:r>
              <a:rPr lang="en-US" b="1">
                <a:solidFill>
                  <a:srgbClr val="FF0066"/>
                </a:solidFill>
                <a:latin typeface="Times New Roman" pitchFamily="18" charset="0"/>
              </a:rPr>
              <a:t> C</a:t>
            </a:r>
          </a:p>
        </p:txBody>
      </p:sp>
      <p:sp>
        <p:nvSpPr>
          <p:cNvPr id="11271" name="Text Box 7"/>
          <p:cNvSpPr txBox="1">
            <a:spLocks noChangeArrowheads="1"/>
          </p:cNvSpPr>
          <p:nvPr/>
        </p:nvSpPr>
        <p:spPr bwMode="auto">
          <a:xfrm>
            <a:off x="3108325" y="2403475"/>
            <a:ext cx="641350" cy="1917700"/>
          </a:xfrm>
          <a:prstGeom prst="rect">
            <a:avLst/>
          </a:prstGeom>
          <a:noFill/>
          <a:ln w="9525">
            <a:noFill/>
            <a:miter lim="800000"/>
            <a:headEnd/>
            <a:tailEnd/>
          </a:ln>
          <a:effectLst/>
        </p:spPr>
        <p:txBody>
          <a:bodyPr wrap="none">
            <a:spAutoFit/>
          </a:bodyPr>
          <a:lstStyle/>
          <a:p>
            <a:r>
              <a:rPr lang="en-US" sz="2400">
                <a:latin typeface="Times New Roman" pitchFamily="18" charset="0"/>
              </a:rPr>
              <a:t>200</a:t>
            </a:r>
          </a:p>
          <a:p>
            <a:endParaRPr lang="en-US" sz="2400">
              <a:latin typeface="Times New Roman" pitchFamily="18" charset="0"/>
            </a:endParaRPr>
          </a:p>
          <a:p>
            <a:endParaRPr lang="en-US" sz="2400">
              <a:latin typeface="Times New Roman" pitchFamily="18" charset="0"/>
            </a:endParaRPr>
          </a:p>
          <a:p>
            <a:endParaRPr lang="en-US" sz="2400">
              <a:latin typeface="Times New Roman" pitchFamily="18" charset="0"/>
            </a:endParaRPr>
          </a:p>
          <a:p>
            <a:r>
              <a:rPr lang="en-US" sz="2400">
                <a:latin typeface="Times New Roman" pitchFamily="18" charset="0"/>
              </a:rPr>
              <a:t>100</a:t>
            </a:r>
          </a:p>
        </p:txBody>
      </p:sp>
      <p:sp>
        <p:nvSpPr>
          <p:cNvPr id="11272" name="Line 8"/>
          <p:cNvSpPr>
            <a:spLocks noChangeShapeType="1"/>
          </p:cNvSpPr>
          <p:nvPr/>
        </p:nvSpPr>
        <p:spPr bwMode="auto">
          <a:xfrm flipV="1">
            <a:off x="3810000" y="1676400"/>
            <a:ext cx="4572000" cy="2895600"/>
          </a:xfrm>
          <a:prstGeom prst="line">
            <a:avLst/>
          </a:prstGeom>
          <a:noFill/>
          <a:ln w="9525">
            <a:solidFill>
              <a:schemeClr val="tx1"/>
            </a:solidFill>
            <a:round/>
            <a:headEnd/>
            <a:tailEnd/>
          </a:ln>
          <a:effectLst/>
        </p:spPr>
        <p:txBody>
          <a:bodyPr/>
          <a:lstStyle/>
          <a:p>
            <a:endParaRPr lang="en-US"/>
          </a:p>
        </p:txBody>
      </p:sp>
      <p:sp>
        <p:nvSpPr>
          <p:cNvPr id="11273" name="Oval 9"/>
          <p:cNvSpPr>
            <a:spLocks noChangeArrowheads="1"/>
          </p:cNvSpPr>
          <p:nvPr/>
        </p:nvSpPr>
        <p:spPr bwMode="auto">
          <a:xfrm>
            <a:off x="4876800" y="40386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274" name="Oval 10"/>
          <p:cNvSpPr>
            <a:spLocks noChangeArrowheads="1"/>
          </p:cNvSpPr>
          <p:nvPr/>
        </p:nvSpPr>
        <p:spPr bwMode="auto">
          <a:xfrm>
            <a:off x="5029200" y="3733800"/>
            <a:ext cx="76200" cy="76200"/>
          </a:xfrm>
          <a:prstGeom prst="ellipse">
            <a:avLst/>
          </a:prstGeom>
          <a:solidFill>
            <a:schemeClr val="accent1"/>
          </a:solidFill>
          <a:ln w="9525">
            <a:solidFill>
              <a:srgbClr val="FF0000"/>
            </a:solidFill>
            <a:round/>
            <a:headEnd/>
            <a:tailEnd/>
          </a:ln>
          <a:effectLst/>
        </p:spPr>
        <p:txBody>
          <a:bodyPr wrap="none" anchor="ctr"/>
          <a:lstStyle/>
          <a:p>
            <a:pPr algn="ctr"/>
            <a:endParaRPr lang="en-US">
              <a:solidFill>
                <a:srgbClr val="FF0000"/>
              </a:solidFill>
            </a:endParaRPr>
          </a:p>
        </p:txBody>
      </p:sp>
      <p:sp>
        <p:nvSpPr>
          <p:cNvPr id="11275" name="Oval 11"/>
          <p:cNvSpPr>
            <a:spLocks noChangeArrowheads="1"/>
          </p:cNvSpPr>
          <p:nvPr/>
        </p:nvSpPr>
        <p:spPr bwMode="auto">
          <a:xfrm>
            <a:off x="5257800" y="33528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276" name="Oval 12"/>
          <p:cNvSpPr>
            <a:spLocks noChangeArrowheads="1"/>
          </p:cNvSpPr>
          <p:nvPr/>
        </p:nvSpPr>
        <p:spPr bwMode="auto">
          <a:xfrm>
            <a:off x="5715000" y="32004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277" name="Oval 13"/>
          <p:cNvSpPr>
            <a:spLocks noChangeArrowheads="1"/>
          </p:cNvSpPr>
          <p:nvPr/>
        </p:nvSpPr>
        <p:spPr bwMode="auto">
          <a:xfrm>
            <a:off x="6172200" y="2971800"/>
            <a:ext cx="76200" cy="76200"/>
          </a:xfrm>
          <a:prstGeom prst="ellipse">
            <a:avLst/>
          </a:prstGeom>
          <a:solidFill>
            <a:schemeClr val="accent1"/>
          </a:solidFill>
          <a:ln w="9525">
            <a:solidFill>
              <a:srgbClr val="FF0000"/>
            </a:solidFill>
            <a:round/>
            <a:headEnd/>
            <a:tailEnd/>
          </a:ln>
          <a:effectLst/>
        </p:spPr>
        <p:txBody>
          <a:bodyPr wrap="none" anchor="ctr"/>
          <a:lstStyle/>
          <a:p>
            <a:endParaRPr lang="en-US"/>
          </a:p>
        </p:txBody>
      </p:sp>
      <p:sp>
        <p:nvSpPr>
          <p:cNvPr id="11278" name="Oval 14"/>
          <p:cNvSpPr>
            <a:spLocks noChangeArrowheads="1"/>
          </p:cNvSpPr>
          <p:nvPr/>
        </p:nvSpPr>
        <p:spPr bwMode="auto">
          <a:xfrm>
            <a:off x="6705600" y="25146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279" name="Oval 15"/>
          <p:cNvSpPr>
            <a:spLocks noChangeArrowheads="1"/>
          </p:cNvSpPr>
          <p:nvPr/>
        </p:nvSpPr>
        <p:spPr bwMode="auto">
          <a:xfrm>
            <a:off x="6477000" y="29718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280" name="Oval 16"/>
          <p:cNvSpPr>
            <a:spLocks noChangeArrowheads="1"/>
          </p:cNvSpPr>
          <p:nvPr/>
        </p:nvSpPr>
        <p:spPr bwMode="auto">
          <a:xfrm>
            <a:off x="6400800" y="26670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281" name="Oval 17"/>
          <p:cNvSpPr>
            <a:spLocks noChangeArrowheads="1"/>
          </p:cNvSpPr>
          <p:nvPr/>
        </p:nvSpPr>
        <p:spPr bwMode="auto">
          <a:xfrm>
            <a:off x="7239000" y="25146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1282" name="Text Box 18"/>
          <p:cNvSpPr txBox="1">
            <a:spLocks noChangeArrowheads="1"/>
          </p:cNvSpPr>
          <p:nvPr/>
        </p:nvSpPr>
        <p:spPr bwMode="auto">
          <a:xfrm rot="16184572">
            <a:off x="1653382" y="2975768"/>
            <a:ext cx="2692400" cy="366713"/>
          </a:xfrm>
          <a:prstGeom prst="rect">
            <a:avLst/>
          </a:prstGeom>
          <a:noFill/>
          <a:ln w="9525">
            <a:noFill/>
            <a:miter lim="800000"/>
            <a:headEnd/>
            <a:tailEnd/>
          </a:ln>
          <a:effectLst/>
        </p:spPr>
        <p:txBody>
          <a:bodyPr wrap="none">
            <a:spAutoFit/>
          </a:bodyPr>
          <a:lstStyle/>
          <a:p>
            <a:r>
              <a:rPr lang="en-US" b="1">
                <a:solidFill>
                  <a:srgbClr val="FF0066"/>
                </a:solidFill>
                <a:latin typeface="Times New Roman" pitchFamily="18" charset="0"/>
              </a:rPr>
              <a:t>Heat of Vaporization (kJ)</a:t>
            </a:r>
          </a:p>
        </p:txBody>
      </p:sp>
      <p:sp>
        <p:nvSpPr>
          <p:cNvPr id="11283" name="Text Box 19"/>
          <p:cNvSpPr txBox="1">
            <a:spLocks noChangeArrowheads="1"/>
          </p:cNvSpPr>
          <p:nvPr/>
        </p:nvSpPr>
        <p:spPr bwMode="auto">
          <a:xfrm>
            <a:off x="4876800" y="4343400"/>
            <a:ext cx="1031875" cy="336550"/>
          </a:xfrm>
          <a:prstGeom prst="rect">
            <a:avLst/>
          </a:prstGeom>
          <a:noFill/>
          <a:ln w="9525">
            <a:noFill/>
            <a:miter lim="800000"/>
            <a:headEnd/>
            <a:tailEnd/>
          </a:ln>
          <a:effectLst/>
        </p:spPr>
        <p:txBody>
          <a:bodyPr wrap="none">
            <a:spAutoFit/>
          </a:bodyPr>
          <a:lstStyle/>
          <a:p>
            <a:r>
              <a:rPr lang="en-US" sz="1600" b="1">
                <a:latin typeface="Times New Roman" pitchFamily="18" charset="0"/>
              </a:rPr>
              <a:t>(900, 100)</a:t>
            </a:r>
          </a:p>
        </p:txBody>
      </p:sp>
      <p:sp>
        <p:nvSpPr>
          <p:cNvPr id="11284" name="Text Box 20"/>
          <p:cNvSpPr txBox="1">
            <a:spLocks noChangeArrowheads="1"/>
          </p:cNvSpPr>
          <p:nvPr/>
        </p:nvSpPr>
        <p:spPr bwMode="auto">
          <a:xfrm>
            <a:off x="5943600" y="3276600"/>
            <a:ext cx="1012825" cy="304800"/>
          </a:xfrm>
          <a:prstGeom prst="rect">
            <a:avLst/>
          </a:prstGeom>
          <a:noFill/>
          <a:ln w="9525">
            <a:noFill/>
            <a:miter lim="800000"/>
            <a:headEnd/>
            <a:tailEnd/>
          </a:ln>
          <a:effectLst/>
        </p:spPr>
        <p:txBody>
          <a:bodyPr wrap="none">
            <a:spAutoFit/>
          </a:bodyPr>
          <a:lstStyle/>
          <a:p>
            <a:r>
              <a:rPr lang="en-US" sz="1400" b="1">
                <a:latin typeface="Times New Roman" pitchFamily="18" charset="0"/>
              </a:rPr>
              <a:t>(1560, 170)</a:t>
            </a:r>
          </a:p>
        </p:txBody>
      </p:sp>
      <p:sp>
        <p:nvSpPr>
          <p:cNvPr id="11285" name="Text Box 21"/>
          <p:cNvSpPr txBox="1">
            <a:spLocks noChangeArrowheads="1"/>
          </p:cNvSpPr>
          <p:nvPr/>
        </p:nvSpPr>
        <p:spPr bwMode="auto">
          <a:xfrm>
            <a:off x="533400" y="5562600"/>
            <a:ext cx="3868738" cy="1558925"/>
          </a:xfrm>
          <a:prstGeom prst="rect">
            <a:avLst/>
          </a:prstGeom>
          <a:noFill/>
          <a:ln w="9525">
            <a:noFill/>
            <a:miter lim="800000"/>
            <a:headEnd/>
            <a:tailEnd/>
          </a:ln>
          <a:effectLst/>
        </p:spPr>
        <p:txBody>
          <a:bodyPr wrap="none">
            <a:spAutoFit/>
          </a:bodyPr>
          <a:lstStyle/>
          <a:p>
            <a:r>
              <a:rPr lang="en-US" sz="1600" b="1">
                <a:latin typeface="Times New Roman" pitchFamily="18" charset="0"/>
              </a:rPr>
              <a:t>a)  Slope</a:t>
            </a:r>
            <a:r>
              <a:rPr lang="en-US" sz="1600" b="1" baseline="-25000">
                <a:latin typeface="Times New Roman" pitchFamily="18" charset="0"/>
              </a:rPr>
              <a:t> =</a:t>
            </a:r>
            <a:r>
              <a:rPr lang="en-US" sz="1600" b="1">
                <a:latin typeface="Times New Roman" pitchFamily="18" charset="0"/>
              </a:rPr>
              <a:t> m</a:t>
            </a:r>
            <a:r>
              <a:rPr lang="en-US" sz="1600" b="1" baseline="-25000">
                <a:latin typeface="Times New Roman" pitchFamily="18" charset="0"/>
              </a:rPr>
              <a:t> = </a:t>
            </a:r>
            <a:r>
              <a:rPr lang="en-US" sz="1600" b="1">
                <a:latin typeface="Times New Roman" pitchFamily="18" charset="0"/>
              </a:rPr>
              <a:t>  170 – 100    </a:t>
            </a:r>
            <a:r>
              <a:rPr lang="en-US" sz="1600" b="1" baseline="-25000">
                <a:latin typeface="Times New Roman" pitchFamily="18" charset="0"/>
              </a:rPr>
              <a:t>= </a:t>
            </a:r>
            <a:r>
              <a:rPr lang="en-US" sz="1600" b="1">
                <a:latin typeface="Times New Roman" pitchFamily="18" charset="0"/>
              </a:rPr>
              <a:t>0.106</a:t>
            </a:r>
          </a:p>
          <a:p>
            <a:r>
              <a:rPr lang="en-US" sz="1600" b="1">
                <a:latin typeface="Times New Roman" pitchFamily="18" charset="0"/>
              </a:rPr>
              <a:t>                           1560 – 900</a:t>
            </a:r>
          </a:p>
          <a:p>
            <a:r>
              <a:rPr lang="en-US" sz="1600" b="1">
                <a:latin typeface="Times New Roman" pitchFamily="18" charset="0"/>
              </a:rPr>
              <a:t>The </a:t>
            </a:r>
            <a:r>
              <a:rPr lang="en-US" sz="1600" b="1" u="sng">
                <a:latin typeface="Times New Roman" pitchFamily="18" charset="0"/>
              </a:rPr>
              <a:t>equation of regression</a:t>
            </a:r>
            <a:r>
              <a:rPr lang="en-US" sz="1600" b="1">
                <a:latin typeface="Times New Roman" pitchFamily="18" charset="0"/>
              </a:rPr>
              <a:t> line is</a:t>
            </a:r>
          </a:p>
          <a:p>
            <a:r>
              <a:rPr lang="en-US" sz="1600" b="1">
                <a:latin typeface="Times New Roman" pitchFamily="18" charset="0"/>
              </a:rPr>
              <a:t>y- y</a:t>
            </a:r>
            <a:r>
              <a:rPr lang="en-US" sz="1600" b="1" baseline="-25000">
                <a:latin typeface="Times New Roman" pitchFamily="18" charset="0"/>
              </a:rPr>
              <a:t>1</a:t>
            </a:r>
            <a:r>
              <a:rPr lang="en-US" sz="1600" b="1">
                <a:latin typeface="Times New Roman" pitchFamily="18" charset="0"/>
              </a:rPr>
              <a:t> = m(x – x</a:t>
            </a:r>
            <a:r>
              <a:rPr lang="en-US" sz="1600" b="1" baseline="-25000">
                <a:latin typeface="Times New Roman" pitchFamily="18" charset="0"/>
              </a:rPr>
              <a:t>1</a:t>
            </a:r>
            <a:r>
              <a:rPr lang="en-US" sz="1600" b="1">
                <a:latin typeface="Times New Roman" pitchFamily="18" charset="0"/>
              </a:rPr>
              <a:t>) ( Pt. slope formula)</a:t>
            </a:r>
          </a:p>
          <a:p>
            <a:r>
              <a:rPr lang="en-US" sz="1600" b="1">
                <a:latin typeface="Times New Roman" pitchFamily="18" charset="0"/>
              </a:rPr>
              <a:t>y – </a:t>
            </a:r>
            <a:r>
              <a:rPr lang="en-US" sz="1600" b="1">
                <a:solidFill>
                  <a:srgbClr val="FF0066"/>
                </a:solidFill>
                <a:latin typeface="Times New Roman" pitchFamily="18" charset="0"/>
              </a:rPr>
              <a:t>100 </a:t>
            </a:r>
            <a:r>
              <a:rPr lang="en-US" sz="1600" b="1">
                <a:latin typeface="Times New Roman" pitchFamily="18" charset="0"/>
              </a:rPr>
              <a:t>= </a:t>
            </a:r>
            <a:r>
              <a:rPr lang="en-US" sz="1600" b="1">
                <a:solidFill>
                  <a:srgbClr val="FF0066"/>
                </a:solidFill>
                <a:latin typeface="Times New Roman" pitchFamily="18" charset="0"/>
              </a:rPr>
              <a:t>0.106</a:t>
            </a:r>
            <a:r>
              <a:rPr lang="en-US" sz="1600" b="1">
                <a:latin typeface="Times New Roman" pitchFamily="18" charset="0"/>
              </a:rPr>
              <a:t>(x – </a:t>
            </a:r>
            <a:r>
              <a:rPr lang="en-US" sz="1600" b="1">
                <a:solidFill>
                  <a:srgbClr val="FF0066"/>
                </a:solidFill>
                <a:latin typeface="Times New Roman" pitchFamily="18" charset="0"/>
              </a:rPr>
              <a:t>900</a:t>
            </a:r>
            <a:r>
              <a:rPr lang="en-US" sz="1600" b="1">
                <a:latin typeface="Times New Roman" pitchFamily="18" charset="0"/>
              </a:rPr>
              <a:t>)  ,   y = 0.106x + 4.6</a:t>
            </a:r>
          </a:p>
          <a:p>
            <a:endParaRPr lang="en-US" sz="1600" b="1">
              <a:latin typeface="Times New Roman" pitchFamily="18" charset="0"/>
            </a:endParaRPr>
          </a:p>
        </p:txBody>
      </p:sp>
      <p:sp>
        <p:nvSpPr>
          <p:cNvPr id="11286" name="Line 22"/>
          <p:cNvSpPr>
            <a:spLocks noChangeShapeType="1"/>
          </p:cNvSpPr>
          <p:nvPr/>
        </p:nvSpPr>
        <p:spPr bwMode="auto">
          <a:xfrm>
            <a:off x="1981200" y="5867400"/>
            <a:ext cx="838200" cy="0"/>
          </a:xfrm>
          <a:prstGeom prst="line">
            <a:avLst/>
          </a:prstGeom>
          <a:noFill/>
          <a:ln w="9525">
            <a:solidFill>
              <a:schemeClr val="tx1"/>
            </a:solidFill>
            <a:round/>
            <a:headEnd/>
            <a:tailEnd/>
          </a:ln>
          <a:effectLst/>
        </p:spPr>
        <p:txBody>
          <a:bodyPr/>
          <a:lstStyle/>
          <a:p>
            <a:endParaRPr lang="en-US"/>
          </a:p>
        </p:txBody>
      </p:sp>
      <p:sp>
        <p:nvSpPr>
          <p:cNvPr id="11287" name="Line 23"/>
          <p:cNvSpPr>
            <a:spLocks noChangeShapeType="1"/>
          </p:cNvSpPr>
          <p:nvPr/>
        </p:nvSpPr>
        <p:spPr bwMode="auto">
          <a:xfrm>
            <a:off x="5257800" y="4038600"/>
            <a:ext cx="228600" cy="152400"/>
          </a:xfrm>
          <a:prstGeom prst="line">
            <a:avLst/>
          </a:prstGeom>
          <a:noFill/>
          <a:ln w="9525">
            <a:solidFill>
              <a:schemeClr val="tx1"/>
            </a:solidFill>
            <a:round/>
            <a:headEnd/>
            <a:tailEnd type="triangle" w="med" len="med"/>
          </a:ln>
          <a:effectLst/>
        </p:spPr>
        <p:txBody>
          <a:bodyPr/>
          <a:lstStyle/>
          <a:p>
            <a:endParaRPr lang="en-US"/>
          </a:p>
        </p:txBody>
      </p:sp>
      <p:sp>
        <p:nvSpPr>
          <p:cNvPr id="11288" name="Line 24"/>
          <p:cNvSpPr>
            <a:spLocks noChangeShapeType="1"/>
          </p:cNvSpPr>
          <p:nvPr/>
        </p:nvSpPr>
        <p:spPr bwMode="auto">
          <a:xfrm>
            <a:off x="6324600" y="3124200"/>
            <a:ext cx="228600" cy="152400"/>
          </a:xfrm>
          <a:prstGeom prst="line">
            <a:avLst/>
          </a:prstGeom>
          <a:noFill/>
          <a:ln w="9525">
            <a:solidFill>
              <a:schemeClr val="tx1"/>
            </a:solidFill>
            <a:round/>
            <a:headEnd/>
            <a:tailEnd type="triangle" w="med" len="med"/>
          </a:ln>
          <a:effectLst/>
        </p:spPr>
        <p:txBody>
          <a:bodyPr/>
          <a:lstStyle/>
          <a:p>
            <a:endParaRPr lang="en-US"/>
          </a:p>
        </p:txBody>
      </p:sp>
      <p:sp>
        <p:nvSpPr>
          <p:cNvPr id="11289" name="Text Box 25"/>
          <p:cNvSpPr txBox="1">
            <a:spLocks noChangeArrowheads="1"/>
          </p:cNvSpPr>
          <p:nvPr/>
        </p:nvSpPr>
        <p:spPr bwMode="auto">
          <a:xfrm>
            <a:off x="5943600" y="5911850"/>
            <a:ext cx="2730500" cy="946150"/>
          </a:xfrm>
          <a:prstGeom prst="rect">
            <a:avLst/>
          </a:prstGeom>
          <a:noFill/>
          <a:ln w="9525">
            <a:noFill/>
            <a:miter lim="800000"/>
            <a:headEnd/>
            <a:tailEnd/>
          </a:ln>
          <a:effectLst/>
        </p:spPr>
        <p:txBody>
          <a:bodyPr wrap="none">
            <a:spAutoFit/>
          </a:bodyPr>
          <a:lstStyle/>
          <a:p>
            <a:r>
              <a:rPr lang="en-US">
                <a:latin typeface="Times New Roman" pitchFamily="18" charset="0"/>
              </a:rPr>
              <a:t>b)</a:t>
            </a:r>
            <a:r>
              <a:rPr lang="en-US" sz="2400">
                <a:latin typeface="Times New Roman" pitchFamily="18" charset="0"/>
              </a:rPr>
              <a:t> </a:t>
            </a:r>
            <a:r>
              <a:rPr lang="en-US" sz="1600" b="1" u="sng">
                <a:latin typeface="Times New Roman" pitchFamily="18" charset="0"/>
              </a:rPr>
              <a:t>Regression equation</a:t>
            </a:r>
            <a:r>
              <a:rPr lang="en-US" sz="1600" b="1">
                <a:latin typeface="Times New Roman" pitchFamily="18" charset="0"/>
              </a:rPr>
              <a:t> for </a:t>
            </a:r>
          </a:p>
          <a:p>
            <a:r>
              <a:rPr lang="en-US" sz="1600" b="1">
                <a:latin typeface="Times New Roman" pitchFamily="18" charset="0"/>
              </a:rPr>
              <a:t>potassium bromide , x = 1435</a:t>
            </a:r>
          </a:p>
          <a:p>
            <a:r>
              <a:rPr lang="en-US" sz="1600" b="1">
                <a:latin typeface="Times New Roman" pitchFamily="18" charset="0"/>
              </a:rPr>
              <a:t>y  = 0.106(</a:t>
            </a:r>
            <a:r>
              <a:rPr lang="en-US" sz="1600" b="1">
                <a:solidFill>
                  <a:srgbClr val="FF0066"/>
                </a:solidFill>
                <a:latin typeface="Times New Roman" pitchFamily="18" charset="0"/>
              </a:rPr>
              <a:t>1435)</a:t>
            </a:r>
            <a:r>
              <a:rPr lang="en-US" sz="1600" b="1">
                <a:latin typeface="Times New Roman" pitchFamily="18" charset="0"/>
              </a:rPr>
              <a:t> + 4.6</a:t>
            </a:r>
          </a:p>
        </p:txBody>
      </p:sp>
      <p:sp>
        <p:nvSpPr>
          <p:cNvPr id="11290" name="Line 26"/>
          <p:cNvSpPr>
            <a:spLocks noChangeShapeType="1"/>
          </p:cNvSpPr>
          <p:nvPr/>
        </p:nvSpPr>
        <p:spPr bwMode="auto">
          <a:xfrm>
            <a:off x="7391400" y="5486400"/>
            <a:ext cx="1295400" cy="0"/>
          </a:xfrm>
          <a:prstGeom prst="line">
            <a:avLst/>
          </a:prstGeom>
          <a:noFill/>
          <a:ln w="9525">
            <a:solidFill>
              <a:schemeClr val="tx1"/>
            </a:solidFill>
            <a:round/>
            <a:headEnd/>
            <a:tailEnd type="triangle" w="med" len="med"/>
          </a:ln>
          <a:effectLst/>
        </p:spPr>
        <p:txBody>
          <a:bodyPr/>
          <a:lstStyle/>
          <a:p>
            <a:endParaRPr lang="en-US"/>
          </a:p>
        </p:txBody>
      </p:sp>
      <p:sp>
        <p:nvSpPr>
          <p:cNvPr id="11291" name="Line 27"/>
          <p:cNvSpPr>
            <a:spLocks noChangeShapeType="1"/>
          </p:cNvSpPr>
          <p:nvPr/>
        </p:nvSpPr>
        <p:spPr bwMode="auto">
          <a:xfrm flipV="1">
            <a:off x="3200400" y="2209800"/>
            <a:ext cx="0" cy="1676400"/>
          </a:xfrm>
          <a:prstGeom prst="line">
            <a:avLst/>
          </a:prstGeom>
          <a:noFill/>
          <a:ln w="9525">
            <a:solidFill>
              <a:schemeClr val="tx1"/>
            </a:solidFill>
            <a:round/>
            <a:headEnd/>
            <a:tailEnd type="triangle" w="med" len="med"/>
          </a:ln>
          <a:effectLst/>
        </p:spPr>
        <p:txBody>
          <a:bodyPr/>
          <a:lstStyle/>
          <a:p>
            <a:endParaRPr lang="en-US"/>
          </a:p>
        </p:txBody>
      </p:sp>
      <p:sp>
        <p:nvSpPr>
          <p:cNvPr id="11292" name="Text Box 28"/>
          <p:cNvSpPr txBox="1">
            <a:spLocks noChangeArrowheads="1"/>
          </p:cNvSpPr>
          <p:nvPr/>
        </p:nvSpPr>
        <p:spPr bwMode="auto">
          <a:xfrm>
            <a:off x="685800" y="609600"/>
            <a:ext cx="184150" cy="366713"/>
          </a:xfrm>
          <a:prstGeom prst="rect">
            <a:avLst/>
          </a:prstGeom>
          <a:noFill/>
          <a:ln w="9525">
            <a:noFill/>
            <a:miter lim="800000"/>
            <a:headEnd/>
            <a:tailEnd/>
          </a:ln>
          <a:effectLst/>
        </p:spPr>
        <p:txBody>
          <a:bodyPr wrap="none">
            <a:spAutoFit/>
          </a:bodyPr>
          <a:lstStyle/>
          <a:p>
            <a:endParaRPr lang="en-US"/>
          </a:p>
        </p:txBody>
      </p:sp>
      <p:sp>
        <p:nvSpPr>
          <p:cNvPr id="11293" name="Text Box 29"/>
          <p:cNvSpPr txBox="1">
            <a:spLocks noChangeArrowheads="1"/>
          </p:cNvSpPr>
          <p:nvPr/>
        </p:nvSpPr>
        <p:spPr bwMode="auto">
          <a:xfrm>
            <a:off x="365125" y="722313"/>
            <a:ext cx="7969250" cy="915987"/>
          </a:xfrm>
          <a:prstGeom prst="rect">
            <a:avLst/>
          </a:prstGeom>
          <a:noFill/>
          <a:ln w="9525">
            <a:noFill/>
            <a:miter lim="800000"/>
            <a:headEnd/>
            <a:tailEnd/>
          </a:ln>
          <a:effectLst/>
        </p:spPr>
        <p:txBody>
          <a:bodyPr wrap="none">
            <a:spAutoFit/>
          </a:bodyPr>
          <a:lstStyle/>
          <a:p>
            <a:pPr marL="342900" indent="-342900">
              <a:buFontTx/>
              <a:buAutoNum type="alphaLcParenR"/>
            </a:pPr>
            <a:r>
              <a:rPr lang="en-US" b="1"/>
              <a:t>Estimate </a:t>
            </a:r>
            <a:r>
              <a:rPr lang="en-US" b="1" u="sng"/>
              <a:t>a line of best fit</a:t>
            </a:r>
            <a:r>
              <a:rPr lang="en-US" b="1"/>
              <a:t> and find the </a:t>
            </a:r>
            <a:r>
              <a:rPr lang="en-US" b="1" u="sng"/>
              <a:t>equation of the regression line</a:t>
            </a:r>
          </a:p>
          <a:p>
            <a:pPr marL="342900" indent="-342900">
              <a:buFontTx/>
              <a:buAutoNum type="alphaLcParenR"/>
            </a:pPr>
            <a:r>
              <a:rPr lang="en-US" b="1"/>
              <a:t>Use the </a:t>
            </a:r>
            <a:r>
              <a:rPr lang="en-US" b="1" u="sng"/>
              <a:t>regression line</a:t>
            </a:r>
            <a:r>
              <a:rPr lang="en-US" b="1"/>
              <a:t> to predict the </a:t>
            </a:r>
            <a:r>
              <a:rPr lang="en-US" b="1" u="sng"/>
              <a:t>heat of vaporization</a:t>
            </a:r>
            <a:r>
              <a:rPr lang="en-US" b="1"/>
              <a:t> of</a:t>
            </a:r>
          </a:p>
          <a:p>
            <a:pPr marL="342900" indent="-342900"/>
            <a:r>
              <a:rPr lang="en-US" b="1"/>
              <a:t> potassium bromide, whose </a:t>
            </a:r>
            <a:r>
              <a:rPr lang="en-US" b="1" u="sng"/>
              <a:t>boiling temperature is 1435</a:t>
            </a:r>
            <a:r>
              <a:rPr lang="en-US" b="1" u="sng" baseline="30000"/>
              <a:t>0</a:t>
            </a:r>
            <a:r>
              <a:rPr lang="en-US" b="1" u="sng"/>
              <a:t>C </a:t>
            </a:r>
          </a:p>
        </p:txBody>
      </p:sp>
      <p:sp>
        <p:nvSpPr>
          <p:cNvPr id="11294" name="Text Box 30"/>
          <p:cNvSpPr txBox="1">
            <a:spLocks noChangeArrowheads="1"/>
          </p:cNvSpPr>
          <p:nvPr/>
        </p:nvSpPr>
        <p:spPr bwMode="auto">
          <a:xfrm>
            <a:off x="0" y="4370388"/>
            <a:ext cx="3597275" cy="304800"/>
          </a:xfrm>
          <a:prstGeom prst="rect">
            <a:avLst/>
          </a:prstGeom>
          <a:noFill/>
          <a:ln w="9525">
            <a:noFill/>
            <a:miter lim="800000"/>
            <a:headEnd/>
            <a:tailEnd/>
          </a:ln>
          <a:effectLst/>
        </p:spPr>
        <p:txBody>
          <a:bodyPr wrap="none">
            <a:spAutoFit/>
          </a:bodyPr>
          <a:lstStyle/>
          <a:p>
            <a:r>
              <a:rPr lang="en-US" sz="1400" b="1"/>
              <a:t>Choose two points in the regression line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a:off x="1447800" y="4876800"/>
            <a:ext cx="5334000" cy="0"/>
          </a:xfrm>
          <a:prstGeom prst="line">
            <a:avLst/>
          </a:prstGeom>
          <a:noFill/>
          <a:ln w="9525">
            <a:solidFill>
              <a:schemeClr val="tx1"/>
            </a:solidFill>
            <a:round/>
            <a:headEnd/>
            <a:tailEnd type="triangle" w="med" len="med"/>
          </a:ln>
          <a:effectLst/>
        </p:spPr>
        <p:txBody>
          <a:bodyPr/>
          <a:lstStyle/>
          <a:p>
            <a:endParaRPr lang="en-US"/>
          </a:p>
        </p:txBody>
      </p:sp>
      <p:sp>
        <p:nvSpPr>
          <p:cNvPr id="12291" name="Line 3"/>
          <p:cNvSpPr>
            <a:spLocks noChangeShapeType="1"/>
          </p:cNvSpPr>
          <p:nvPr/>
        </p:nvSpPr>
        <p:spPr bwMode="auto">
          <a:xfrm flipV="1">
            <a:off x="1524000" y="1981200"/>
            <a:ext cx="0" cy="2895600"/>
          </a:xfrm>
          <a:prstGeom prst="line">
            <a:avLst/>
          </a:prstGeom>
          <a:noFill/>
          <a:ln w="9525">
            <a:solidFill>
              <a:schemeClr val="tx1"/>
            </a:solidFill>
            <a:round/>
            <a:headEnd/>
            <a:tailEnd type="triangle" w="med" len="med"/>
          </a:ln>
          <a:effectLst/>
        </p:spPr>
        <p:txBody>
          <a:bodyPr/>
          <a:lstStyle/>
          <a:p>
            <a:endParaRPr lang="en-US"/>
          </a:p>
        </p:txBody>
      </p:sp>
      <p:sp>
        <p:nvSpPr>
          <p:cNvPr id="12292" name="Arc 4"/>
          <p:cNvSpPr>
            <a:spLocks/>
          </p:cNvSpPr>
          <p:nvPr/>
        </p:nvSpPr>
        <p:spPr bwMode="auto">
          <a:xfrm rot="18082379">
            <a:off x="1348581" y="3428207"/>
            <a:ext cx="2274887" cy="914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0000"/>
            </a:solidFill>
            <a:round/>
            <a:headEnd/>
            <a:tailEnd/>
          </a:ln>
          <a:effectLst/>
        </p:spPr>
        <p:txBody>
          <a:bodyPr wrap="none" anchor="ctr"/>
          <a:lstStyle/>
          <a:p>
            <a:endParaRPr lang="en-US"/>
          </a:p>
        </p:txBody>
      </p:sp>
      <p:sp>
        <p:nvSpPr>
          <p:cNvPr id="12293" name="Line 5"/>
          <p:cNvSpPr>
            <a:spLocks noChangeShapeType="1"/>
          </p:cNvSpPr>
          <p:nvPr/>
        </p:nvSpPr>
        <p:spPr bwMode="auto">
          <a:xfrm flipV="1">
            <a:off x="1524000" y="2667000"/>
            <a:ext cx="2590800" cy="1143000"/>
          </a:xfrm>
          <a:prstGeom prst="line">
            <a:avLst/>
          </a:prstGeom>
          <a:noFill/>
          <a:ln w="9525">
            <a:solidFill>
              <a:srgbClr val="FF0000"/>
            </a:solidFill>
            <a:round/>
            <a:headEnd/>
            <a:tailEnd/>
          </a:ln>
          <a:effectLst/>
        </p:spPr>
        <p:txBody>
          <a:bodyPr/>
          <a:lstStyle/>
          <a:p>
            <a:endParaRPr lang="en-US"/>
          </a:p>
        </p:txBody>
      </p:sp>
      <p:sp>
        <p:nvSpPr>
          <p:cNvPr id="12299" name="Rectangle 11"/>
          <p:cNvSpPr>
            <a:spLocks noGrp="1" noChangeArrowheads="1"/>
          </p:cNvSpPr>
          <p:nvPr>
            <p:ph type="title"/>
          </p:nvPr>
        </p:nvSpPr>
        <p:spPr>
          <a:xfrm>
            <a:off x="0" y="0"/>
            <a:ext cx="9144000" cy="1295400"/>
          </a:xfrm>
        </p:spPr>
        <p:txBody>
          <a:bodyPr>
            <a:normAutofit fontScale="90000"/>
          </a:bodyPr>
          <a:lstStyle/>
          <a:p>
            <a:pPr algn="l"/>
            <a:r>
              <a:rPr lang="en-US" sz="2400" b="1">
                <a:solidFill>
                  <a:schemeClr val="tx1"/>
                </a:solidFill>
              </a:rPr>
              <a:t/>
            </a:r>
            <a:br>
              <a:rPr lang="en-US" sz="2400" b="1">
                <a:solidFill>
                  <a:schemeClr val="tx1"/>
                </a:solidFill>
              </a:rPr>
            </a:br>
            <a:r>
              <a:rPr lang="en-US" sz="2000" b="1" u="sng">
                <a:solidFill>
                  <a:schemeClr val="tx1"/>
                </a:solidFill>
              </a:rPr>
              <a:t>Interpolation</a:t>
            </a:r>
            <a:r>
              <a:rPr lang="en-US" sz="2000" b="1">
                <a:solidFill>
                  <a:schemeClr val="tx1"/>
                </a:solidFill>
              </a:rPr>
              <a:t>-    The process of </a:t>
            </a:r>
            <a:r>
              <a:rPr lang="en-US" sz="2000" b="1" u="sng">
                <a:solidFill>
                  <a:schemeClr val="tx1"/>
                </a:solidFill>
              </a:rPr>
              <a:t>estimating between</a:t>
            </a:r>
            <a:r>
              <a:rPr lang="en-US" sz="2000" b="1">
                <a:solidFill>
                  <a:schemeClr val="tx1"/>
                </a:solidFill>
              </a:rPr>
              <a:t> known data points </a:t>
            </a:r>
            <a:r>
              <a:rPr lang="en-US" sz="2000" b="1" u="sng">
                <a:solidFill>
                  <a:schemeClr val="tx1"/>
                </a:solidFill>
              </a:rPr>
              <a:t>Extrapolation</a:t>
            </a:r>
            <a:r>
              <a:rPr lang="en-US" sz="2000" b="1">
                <a:solidFill>
                  <a:schemeClr val="tx1"/>
                </a:solidFill>
              </a:rPr>
              <a:t>-     </a:t>
            </a:r>
            <a:r>
              <a:rPr lang="en-US" sz="2000" b="1" u="sng">
                <a:solidFill>
                  <a:schemeClr val="tx1"/>
                </a:solidFill>
              </a:rPr>
              <a:t>Making predictions</a:t>
            </a:r>
            <a:r>
              <a:rPr lang="en-US" sz="2000" b="1">
                <a:solidFill>
                  <a:schemeClr val="tx1"/>
                </a:solidFill>
              </a:rPr>
              <a:t> beyond the range of known data</a:t>
            </a:r>
            <a:br>
              <a:rPr lang="en-US" sz="2000" b="1">
                <a:solidFill>
                  <a:schemeClr val="tx1"/>
                </a:solidFill>
              </a:rPr>
            </a:br>
            <a:endParaRPr lang="en-US" sz="2000" b="1">
              <a:solidFill>
                <a:schemeClr val="tx1"/>
              </a:solidFill>
            </a:endParaRPr>
          </a:p>
        </p:txBody>
      </p:sp>
      <p:sp>
        <p:nvSpPr>
          <p:cNvPr id="12294" name="Text Box 6"/>
          <p:cNvSpPr txBox="1">
            <a:spLocks noGrp="1" noChangeArrowheads="1"/>
          </p:cNvSpPr>
          <p:nvPr>
            <p:ph idx="1"/>
          </p:nvPr>
        </p:nvSpPr>
        <p:spPr>
          <a:noFill/>
          <a:ln/>
        </p:spPr>
        <p:txBody>
          <a:bodyPr/>
          <a:lstStyle/>
          <a:p>
            <a:pPr>
              <a:spcBef>
                <a:spcPct val="0"/>
              </a:spcBef>
              <a:buFontTx/>
              <a:buNone/>
            </a:pPr>
            <a:r>
              <a:rPr lang="en-US" sz="1800"/>
              <a:t>112</a:t>
            </a:r>
          </a:p>
          <a:p>
            <a:pPr>
              <a:spcBef>
                <a:spcPct val="0"/>
              </a:spcBef>
              <a:buFontTx/>
              <a:buNone/>
            </a:pPr>
            <a:endParaRPr lang="en-US" sz="1800"/>
          </a:p>
          <a:p>
            <a:pPr>
              <a:spcBef>
                <a:spcPct val="0"/>
              </a:spcBef>
              <a:buFontTx/>
              <a:buNone/>
            </a:pPr>
            <a:r>
              <a:rPr lang="en-US" sz="1800"/>
              <a:t>96</a:t>
            </a:r>
          </a:p>
          <a:p>
            <a:pPr>
              <a:spcBef>
                <a:spcPct val="0"/>
              </a:spcBef>
              <a:buFontTx/>
              <a:buNone/>
            </a:pPr>
            <a:endParaRPr lang="en-US" sz="1800"/>
          </a:p>
          <a:p>
            <a:pPr>
              <a:spcBef>
                <a:spcPct val="0"/>
              </a:spcBef>
              <a:buFontTx/>
              <a:buNone/>
            </a:pPr>
            <a:r>
              <a:rPr lang="en-US" sz="1800"/>
              <a:t>80</a:t>
            </a:r>
          </a:p>
          <a:p>
            <a:pPr>
              <a:spcBef>
                <a:spcPct val="0"/>
              </a:spcBef>
              <a:buFontTx/>
              <a:buNone/>
            </a:pPr>
            <a:endParaRPr lang="en-US" sz="1800"/>
          </a:p>
          <a:p>
            <a:pPr>
              <a:spcBef>
                <a:spcPct val="0"/>
              </a:spcBef>
              <a:buFontTx/>
              <a:buNone/>
            </a:pPr>
            <a:r>
              <a:rPr lang="en-US" sz="1800"/>
              <a:t>64</a:t>
            </a:r>
          </a:p>
          <a:p>
            <a:pPr>
              <a:spcBef>
                <a:spcPct val="0"/>
              </a:spcBef>
              <a:buFontTx/>
              <a:buNone/>
            </a:pPr>
            <a:endParaRPr lang="en-US" sz="1800"/>
          </a:p>
          <a:p>
            <a:pPr>
              <a:spcBef>
                <a:spcPct val="0"/>
              </a:spcBef>
              <a:buFontTx/>
              <a:buNone/>
            </a:pPr>
            <a:r>
              <a:rPr lang="en-US" sz="1800"/>
              <a:t>48</a:t>
            </a:r>
          </a:p>
        </p:txBody>
      </p:sp>
      <p:sp>
        <p:nvSpPr>
          <p:cNvPr id="12295" name="Text Box 7"/>
          <p:cNvSpPr txBox="1">
            <a:spLocks noChangeArrowheads="1"/>
          </p:cNvSpPr>
          <p:nvPr/>
        </p:nvSpPr>
        <p:spPr bwMode="auto">
          <a:xfrm>
            <a:off x="304800" y="4813300"/>
            <a:ext cx="8959850" cy="1649413"/>
          </a:xfrm>
          <a:prstGeom prst="rect">
            <a:avLst/>
          </a:prstGeom>
          <a:noFill/>
          <a:ln w="9525">
            <a:noFill/>
            <a:miter lim="800000"/>
            <a:headEnd/>
            <a:tailEnd/>
          </a:ln>
          <a:effectLst/>
        </p:spPr>
        <p:txBody>
          <a:bodyPr>
            <a:spAutoFit/>
          </a:bodyPr>
          <a:lstStyle/>
          <a:p>
            <a:r>
              <a:rPr lang="en-US" sz="1600">
                <a:latin typeface="Times New Roman" pitchFamily="18" charset="0"/>
              </a:rPr>
              <a:t>                                </a:t>
            </a:r>
            <a:r>
              <a:rPr lang="en-US" sz="1600" b="1">
                <a:latin typeface="Times New Roman" pitchFamily="18" charset="0"/>
              </a:rPr>
              <a:t>20         40         60        80        100</a:t>
            </a:r>
          </a:p>
          <a:p>
            <a:r>
              <a:rPr lang="en-US" sz="1600">
                <a:latin typeface="Times New Roman" pitchFamily="18" charset="0"/>
              </a:rPr>
              <a:t>                                </a:t>
            </a:r>
            <a:r>
              <a:rPr lang="en-US" sz="1600" b="1">
                <a:latin typeface="Times New Roman" pitchFamily="18" charset="0"/>
              </a:rPr>
              <a:t>Age (months)</a:t>
            </a:r>
          </a:p>
          <a:p>
            <a:endParaRPr lang="en-US" sz="1600" b="1">
              <a:latin typeface="Times New Roman" pitchFamily="18" charset="0"/>
            </a:endParaRPr>
          </a:p>
          <a:p>
            <a:r>
              <a:rPr lang="en-US" b="1">
                <a:latin typeface="Times New Roman" pitchFamily="18" charset="0"/>
              </a:rPr>
              <a:t>The graph is </a:t>
            </a:r>
            <a:r>
              <a:rPr lang="en-US" b="1" u="sng">
                <a:latin typeface="Times New Roman" pitchFamily="18" charset="0"/>
              </a:rPr>
              <a:t>not linear</a:t>
            </a:r>
            <a:r>
              <a:rPr lang="en-US" b="1">
                <a:latin typeface="Times New Roman" pitchFamily="18" charset="0"/>
              </a:rPr>
              <a:t> because her </a:t>
            </a:r>
            <a:r>
              <a:rPr lang="en-US" b="1" u="sng">
                <a:latin typeface="Times New Roman" pitchFamily="18" charset="0"/>
              </a:rPr>
              <a:t>rate of growth is not constant</a:t>
            </a:r>
            <a:r>
              <a:rPr lang="en-US" b="1">
                <a:latin typeface="Times New Roman" pitchFamily="18" charset="0"/>
              </a:rPr>
              <a:t>; her </a:t>
            </a:r>
            <a:r>
              <a:rPr lang="en-US" b="1" u="sng">
                <a:latin typeface="Times New Roman" pitchFamily="18" charset="0"/>
              </a:rPr>
              <a:t>growth slows down</a:t>
            </a:r>
          </a:p>
          <a:p>
            <a:r>
              <a:rPr lang="en-US" b="1">
                <a:latin typeface="Times New Roman" pitchFamily="18" charset="0"/>
              </a:rPr>
              <a:t> as she approaches her </a:t>
            </a:r>
            <a:r>
              <a:rPr lang="en-US" b="1" u="sng">
                <a:latin typeface="Times New Roman" pitchFamily="18" charset="0"/>
              </a:rPr>
              <a:t>adult height</a:t>
            </a:r>
            <a:r>
              <a:rPr lang="en-US" b="1">
                <a:latin typeface="Times New Roman" pitchFamily="18" charset="0"/>
              </a:rPr>
              <a:t>. The short time of interval the graph is close to a line,</a:t>
            </a:r>
          </a:p>
          <a:p>
            <a:r>
              <a:rPr lang="en-US" b="1">
                <a:latin typeface="Times New Roman" pitchFamily="18" charset="0"/>
              </a:rPr>
              <a:t> and that line can be used to approximate the coordinates of points on the curve.</a:t>
            </a:r>
          </a:p>
        </p:txBody>
      </p:sp>
      <p:sp>
        <p:nvSpPr>
          <p:cNvPr id="12296" name="Oval 8"/>
          <p:cNvSpPr>
            <a:spLocks noChangeArrowheads="1"/>
          </p:cNvSpPr>
          <p:nvPr/>
        </p:nvSpPr>
        <p:spPr bwMode="auto">
          <a:xfrm>
            <a:off x="2667000" y="32766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297" name="Oval 9"/>
          <p:cNvSpPr>
            <a:spLocks noChangeArrowheads="1"/>
          </p:cNvSpPr>
          <p:nvPr/>
        </p:nvSpPr>
        <p:spPr bwMode="auto">
          <a:xfrm>
            <a:off x="3048000" y="30480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2298" name="Text Box 10"/>
          <p:cNvSpPr txBox="1">
            <a:spLocks noChangeArrowheads="1"/>
          </p:cNvSpPr>
          <p:nvPr/>
        </p:nvSpPr>
        <p:spPr bwMode="auto">
          <a:xfrm rot="-5332690">
            <a:off x="-1527175" y="2822575"/>
            <a:ext cx="3695700" cy="336550"/>
          </a:xfrm>
          <a:prstGeom prst="rect">
            <a:avLst/>
          </a:prstGeom>
          <a:noFill/>
          <a:ln w="9525">
            <a:noFill/>
            <a:miter lim="800000"/>
            <a:headEnd/>
            <a:tailEnd/>
          </a:ln>
          <a:effectLst/>
        </p:spPr>
        <p:txBody>
          <a:bodyPr>
            <a:spAutoFit/>
          </a:bodyPr>
          <a:lstStyle/>
          <a:p>
            <a:r>
              <a:rPr lang="en-US" sz="1600" b="1">
                <a:latin typeface="Times New Roman" pitchFamily="18" charset="0"/>
              </a:rPr>
              <a:t>Height (cm)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152400"/>
            <a:ext cx="10058400" cy="381000"/>
          </a:xfrm>
        </p:spPr>
        <p:txBody>
          <a:bodyPr>
            <a:normAutofit fontScale="90000"/>
          </a:bodyPr>
          <a:lstStyle/>
          <a:p>
            <a:pPr algn="l"/>
            <a:r>
              <a:rPr lang="en-US" sz="1800" b="1"/>
              <a:t/>
            </a:r>
            <a:br>
              <a:rPr lang="en-US" sz="1800" b="1"/>
            </a:br>
            <a:r>
              <a:rPr lang="en-US" sz="1800" b="1"/>
              <a:t/>
            </a:r>
            <a:br>
              <a:rPr lang="en-US" sz="1800" b="1"/>
            </a:br>
            <a:r>
              <a:rPr lang="en-US" sz="1600" b="1" u="sng"/>
              <a:t>Using Graphing Calculator for Linear Regression Pg – 99</a:t>
            </a:r>
            <a:br>
              <a:rPr lang="en-US" sz="1600" b="1" u="sng"/>
            </a:br>
            <a:r>
              <a:rPr lang="en-US" sz="1600" b="1"/>
              <a:t>a) Find the equation of the least square regression line for the following data:</a:t>
            </a:r>
            <a:br>
              <a:rPr lang="en-US" sz="1600" b="1"/>
            </a:br>
            <a:r>
              <a:rPr lang="en-US" sz="1600" b="1"/>
              <a:t>( 10, 12), (11, 14), ( 12, 14), (12, 16), ( 14, 20)</a:t>
            </a:r>
            <a:br>
              <a:rPr lang="en-US" sz="1600" b="1"/>
            </a:br>
            <a:r>
              <a:rPr lang="en-US" sz="1600" b="1"/>
              <a:t>b) Plot the data points and the least squares regression lin eon the same axes.</a:t>
            </a:r>
          </a:p>
        </p:txBody>
      </p:sp>
      <p:sp>
        <p:nvSpPr>
          <p:cNvPr id="13315" name="Rectangle 3"/>
          <p:cNvSpPr>
            <a:spLocks noChangeArrowheads="1"/>
          </p:cNvSpPr>
          <p:nvPr/>
        </p:nvSpPr>
        <p:spPr bwMode="auto">
          <a:xfrm>
            <a:off x="3629025" y="2790825"/>
            <a:ext cx="9144000" cy="0"/>
          </a:xfrm>
          <a:prstGeom prst="rect">
            <a:avLst/>
          </a:prstGeom>
          <a:noFill/>
          <a:ln w="9525">
            <a:noFill/>
            <a:miter lim="800000"/>
            <a:headEnd/>
            <a:tailEnd/>
          </a:ln>
          <a:effectLst/>
        </p:spPr>
        <p:txBody>
          <a:bodyPr>
            <a:spAutoFit/>
          </a:bodyPr>
          <a:lstStyle/>
          <a:p>
            <a:endParaRPr lang="en-US"/>
          </a:p>
        </p:txBody>
      </p:sp>
      <p:pic>
        <p:nvPicPr>
          <p:cNvPr id="13316" name="Picture 4"/>
          <p:cNvPicPr>
            <a:picLocks noChangeAspect="1" noChangeArrowheads="1"/>
          </p:cNvPicPr>
          <p:nvPr/>
        </p:nvPicPr>
        <p:blipFill>
          <a:blip r:embed="rId2"/>
          <a:srcRect/>
          <a:stretch>
            <a:fillRect/>
          </a:stretch>
        </p:blipFill>
        <p:spPr bwMode="auto">
          <a:xfrm>
            <a:off x="228600" y="1447800"/>
            <a:ext cx="2362200" cy="1598613"/>
          </a:xfrm>
          <a:prstGeom prst="rect">
            <a:avLst/>
          </a:prstGeom>
          <a:noFill/>
        </p:spPr>
      </p:pic>
      <p:sp>
        <p:nvSpPr>
          <p:cNvPr id="13317" name="Rectangle 5"/>
          <p:cNvSpPr>
            <a:spLocks noChangeArrowheads="1"/>
          </p:cNvSpPr>
          <p:nvPr/>
        </p:nvSpPr>
        <p:spPr bwMode="auto">
          <a:xfrm>
            <a:off x="3629025" y="2790825"/>
            <a:ext cx="9144000" cy="0"/>
          </a:xfrm>
          <a:prstGeom prst="rect">
            <a:avLst/>
          </a:prstGeom>
          <a:noFill/>
          <a:ln w="9525">
            <a:noFill/>
            <a:miter lim="800000"/>
            <a:headEnd/>
            <a:tailEnd/>
          </a:ln>
          <a:effectLst/>
        </p:spPr>
        <p:txBody>
          <a:bodyPr>
            <a:spAutoFit/>
          </a:bodyPr>
          <a:lstStyle/>
          <a:p>
            <a:endParaRPr lang="en-US"/>
          </a:p>
        </p:txBody>
      </p:sp>
      <p:sp>
        <p:nvSpPr>
          <p:cNvPr id="13318" name="Rectangle 6"/>
          <p:cNvSpPr>
            <a:spLocks noChangeArrowheads="1"/>
          </p:cNvSpPr>
          <p:nvPr/>
        </p:nvSpPr>
        <p:spPr bwMode="auto">
          <a:xfrm>
            <a:off x="3629025" y="2790825"/>
            <a:ext cx="9144000" cy="0"/>
          </a:xfrm>
          <a:prstGeom prst="rect">
            <a:avLst/>
          </a:prstGeom>
          <a:noFill/>
          <a:ln w="9525">
            <a:noFill/>
            <a:miter lim="800000"/>
            <a:headEnd/>
            <a:tailEnd/>
          </a:ln>
          <a:effectLst/>
        </p:spPr>
        <p:txBody>
          <a:bodyPr>
            <a:spAutoFit/>
          </a:bodyPr>
          <a:lstStyle/>
          <a:p>
            <a:endParaRPr lang="en-US"/>
          </a:p>
        </p:txBody>
      </p:sp>
      <p:pic>
        <p:nvPicPr>
          <p:cNvPr id="13319" name="Picture 7"/>
          <p:cNvPicPr>
            <a:picLocks noChangeAspect="1" noChangeArrowheads="1"/>
          </p:cNvPicPr>
          <p:nvPr/>
        </p:nvPicPr>
        <p:blipFill>
          <a:blip r:embed="rId3"/>
          <a:srcRect/>
          <a:stretch>
            <a:fillRect/>
          </a:stretch>
        </p:blipFill>
        <p:spPr bwMode="auto">
          <a:xfrm>
            <a:off x="0" y="3810000"/>
            <a:ext cx="2057400" cy="1284288"/>
          </a:xfrm>
          <a:prstGeom prst="rect">
            <a:avLst/>
          </a:prstGeom>
          <a:noFill/>
        </p:spPr>
      </p:pic>
      <p:sp>
        <p:nvSpPr>
          <p:cNvPr id="13320" name="Rectangle 8"/>
          <p:cNvSpPr>
            <a:spLocks noChangeArrowheads="1"/>
          </p:cNvSpPr>
          <p:nvPr/>
        </p:nvSpPr>
        <p:spPr bwMode="auto">
          <a:xfrm>
            <a:off x="3629025" y="2790825"/>
            <a:ext cx="9144000" cy="0"/>
          </a:xfrm>
          <a:prstGeom prst="rect">
            <a:avLst/>
          </a:prstGeom>
          <a:noFill/>
          <a:ln w="9525">
            <a:noFill/>
            <a:miter lim="800000"/>
            <a:headEnd/>
            <a:tailEnd/>
          </a:ln>
          <a:effectLst/>
        </p:spPr>
        <p:txBody>
          <a:bodyPr>
            <a:spAutoFit/>
          </a:bodyPr>
          <a:lstStyle/>
          <a:p>
            <a:endParaRPr lang="en-US"/>
          </a:p>
        </p:txBody>
      </p:sp>
      <p:pic>
        <p:nvPicPr>
          <p:cNvPr id="13321" name="Picture 9"/>
          <p:cNvPicPr>
            <a:picLocks noChangeAspect="1" noChangeArrowheads="1"/>
          </p:cNvPicPr>
          <p:nvPr/>
        </p:nvPicPr>
        <p:blipFill>
          <a:blip r:embed="rId4"/>
          <a:srcRect/>
          <a:stretch>
            <a:fillRect/>
          </a:stretch>
        </p:blipFill>
        <p:spPr bwMode="auto">
          <a:xfrm>
            <a:off x="3429000" y="1573213"/>
            <a:ext cx="1981200" cy="1338262"/>
          </a:xfrm>
          <a:prstGeom prst="rect">
            <a:avLst/>
          </a:prstGeom>
          <a:noFill/>
        </p:spPr>
      </p:pic>
      <p:sp>
        <p:nvSpPr>
          <p:cNvPr id="13322" name="Rectangle 10"/>
          <p:cNvSpPr>
            <a:spLocks noChangeArrowheads="1"/>
          </p:cNvSpPr>
          <p:nvPr/>
        </p:nvSpPr>
        <p:spPr bwMode="auto">
          <a:xfrm>
            <a:off x="3629025" y="2790825"/>
            <a:ext cx="9144000" cy="0"/>
          </a:xfrm>
          <a:prstGeom prst="rect">
            <a:avLst/>
          </a:prstGeom>
          <a:noFill/>
          <a:ln w="9525">
            <a:noFill/>
            <a:miter lim="800000"/>
            <a:headEnd/>
            <a:tailEnd/>
          </a:ln>
          <a:effectLst/>
        </p:spPr>
        <p:txBody>
          <a:bodyPr>
            <a:spAutoFit/>
          </a:bodyPr>
          <a:lstStyle/>
          <a:p>
            <a:endParaRPr lang="en-US"/>
          </a:p>
        </p:txBody>
      </p:sp>
      <p:pic>
        <p:nvPicPr>
          <p:cNvPr id="13323" name="Picture 11"/>
          <p:cNvPicPr>
            <a:picLocks noChangeAspect="1" noChangeArrowheads="1"/>
          </p:cNvPicPr>
          <p:nvPr/>
        </p:nvPicPr>
        <p:blipFill>
          <a:blip r:embed="rId5"/>
          <a:srcRect/>
          <a:stretch>
            <a:fillRect/>
          </a:stretch>
        </p:blipFill>
        <p:spPr bwMode="auto">
          <a:xfrm>
            <a:off x="0" y="5383213"/>
            <a:ext cx="2514600" cy="1474787"/>
          </a:xfrm>
          <a:prstGeom prst="rect">
            <a:avLst/>
          </a:prstGeom>
          <a:noFill/>
        </p:spPr>
      </p:pic>
      <p:sp>
        <p:nvSpPr>
          <p:cNvPr id="13324" name="Rectangle 12"/>
          <p:cNvSpPr>
            <a:spLocks noChangeArrowheads="1"/>
          </p:cNvSpPr>
          <p:nvPr/>
        </p:nvSpPr>
        <p:spPr bwMode="auto">
          <a:xfrm>
            <a:off x="3629025" y="2790825"/>
            <a:ext cx="9144000" cy="0"/>
          </a:xfrm>
          <a:prstGeom prst="rect">
            <a:avLst/>
          </a:prstGeom>
          <a:noFill/>
          <a:ln w="9525">
            <a:noFill/>
            <a:miter lim="800000"/>
            <a:headEnd/>
            <a:tailEnd/>
          </a:ln>
          <a:effectLst/>
        </p:spPr>
        <p:txBody>
          <a:bodyPr>
            <a:spAutoFit/>
          </a:bodyPr>
          <a:lstStyle/>
          <a:p>
            <a:endParaRPr lang="en-US"/>
          </a:p>
        </p:txBody>
      </p:sp>
      <p:pic>
        <p:nvPicPr>
          <p:cNvPr id="13325" name="Picture 13"/>
          <p:cNvPicPr>
            <a:picLocks noChangeAspect="1" noChangeArrowheads="1"/>
          </p:cNvPicPr>
          <p:nvPr/>
        </p:nvPicPr>
        <p:blipFill>
          <a:blip r:embed="rId6"/>
          <a:srcRect/>
          <a:stretch>
            <a:fillRect/>
          </a:stretch>
        </p:blipFill>
        <p:spPr bwMode="auto">
          <a:xfrm>
            <a:off x="6172200" y="3657600"/>
            <a:ext cx="2362200" cy="1295400"/>
          </a:xfrm>
          <a:prstGeom prst="rect">
            <a:avLst/>
          </a:prstGeom>
          <a:noFill/>
        </p:spPr>
      </p:pic>
      <p:sp>
        <p:nvSpPr>
          <p:cNvPr id="13326" name="Rectangle 14"/>
          <p:cNvSpPr>
            <a:spLocks noChangeArrowheads="1"/>
          </p:cNvSpPr>
          <p:nvPr/>
        </p:nvSpPr>
        <p:spPr bwMode="auto">
          <a:xfrm>
            <a:off x="3629025" y="2790825"/>
            <a:ext cx="9144000" cy="0"/>
          </a:xfrm>
          <a:prstGeom prst="rect">
            <a:avLst/>
          </a:prstGeom>
          <a:noFill/>
          <a:ln w="9525">
            <a:noFill/>
            <a:miter lim="800000"/>
            <a:headEnd/>
            <a:tailEnd/>
          </a:ln>
          <a:effectLst/>
        </p:spPr>
        <p:txBody>
          <a:bodyPr>
            <a:spAutoFit/>
          </a:bodyPr>
          <a:lstStyle/>
          <a:p>
            <a:endParaRPr lang="en-US"/>
          </a:p>
        </p:txBody>
      </p:sp>
      <p:sp>
        <p:nvSpPr>
          <p:cNvPr id="13327" name="Text Box 15"/>
          <p:cNvSpPr txBox="1">
            <a:spLocks noChangeArrowheads="1"/>
          </p:cNvSpPr>
          <p:nvPr/>
        </p:nvSpPr>
        <p:spPr bwMode="auto">
          <a:xfrm>
            <a:off x="228600" y="1143000"/>
            <a:ext cx="3568700" cy="336550"/>
          </a:xfrm>
          <a:prstGeom prst="rect">
            <a:avLst/>
          </a:prstGeom>
          <a:noFill/>
          <a:ln w="9525">
            <a:noFill/>
            <a:miter lim="800000"/>
            <a:headEnd/>
            <a:tailEnd/>
          </a:ln>
          <a:effectLst/>
        </p:spPr>
        <p:txBody>
          <a:bodyPr wrap="none">
            <a:spAutoFit/>
          </a:bodyPr>
          <a:lstStyle/>
          <a:p>
            <a:r>
              <a:rPr lang="en-US" sz="1600" b="1" u="sng">
                <a:latin typeface="Times New Roman" pitchFamily="18" charset="0"/>
              </a:rPr>
              <a:t>Step 1</a:t>
            </a:r>
            <a:r>
              <a:rPr lang="en-US" sz="1600" b="1">
                <a:solidFill>
                  <a:srgbClr val="FF0066"/>
                </a:solidFill>
                <a:latin typeface="Times New Roman" pitchFamily="18" charset="0"/>
              </a:rPr>
              <a:t> </a:t>
            </a:r>
            <a:r>
              <a:rPr lang="en-US" sz="1600" b="1">
                <a:latin typeface="Times New Roman" pitchFamily="18" charset="0"/>
              </a:rPr>
              <a:t>Press </a:t>
            </a:r>
            <a:r>
              <a:rPr lang="en-US" sz="1600" b="1" u="sng">
                <a:latin typeface="Times New Roman" pitchFamily="18" charset="0"/>
              </a:rPr>
              <a:t>Stat</a:t>
            </a:r>
            <a:r>
              <a:rPr lang="en-US" sz="1600" b="1">
                <a:latin typeface="Times New Roman" pitchFamily="18" charset="0"/>
              </a:rPr>
              <a:t> , choose 1 press Enter</a:t>
            </a:r>
          </a:p>
        </p:txBody>
      </p:sp>
      <p:sp>
        <p:nvSpPr>
          <p:cNvPr id="13328" name="Rectangle 16"/>
          <p:cNvSpPr>
            <a:spLocks noChangeArrowheads="1"/>
          </p:cNvSpPr>
          <p:nvPr/>
        </p:nvSpPr>
        <p:spPr bwMode="auto">
          <a:xfrm>
            <a:off x="3629025" y="2790825"/>
            <a:ext cx="9144000" cy="0"/>
          </a:xfrm>
          <a:prstGeom prst="rect">
            <a:avLst/>
          </a:prstGeom>
          <a:noFill/>
          <a:ln w="9525">
            <a:noFill/>
            <a:miter lim="800000"/>
            <a:headEnd/>
            <a:tailEnd/>
          </a:ln>
          <a:effectLst/>
        </p:spPr>
        <p:txBody>
          <a:bodyPr>
            <a:spAutoFit/>
          </a:bodyPr>
          <a:lstStyle/>
          <a:p>
            <a:endParaRPr lang="en-US"/>
          </a:p>
        </p:txBody>
      </p:sp>
      <p:pic>
        <p:nvPicPr>
          <p:cNvPr id="13329" name="Picture 17"/>
          <p:cNvPicPr>
            <a:picLocks noChangeAspect="1" noChangeArrowheads="1"/>
          </p:cNvPicPr>
          <p:nvPr/>
        </p:nvPicPr>
        <p:blipFill>
          <a:blip r:embed="rId7"/>
          <a:srcRect/>
          <a:stretch>
            <a:fillRect/>
          </a:stretch>
        </p:blipFill>
        <p:spPr bwMode="auto">
          <a:xfrm>
            <a:off x="2819400" y="3733800"/>
            <a:ext cx="2057400" cy="1392238"/>
          </a:xfrm>
          <a:prstGeom prst="rect">
            <a:avLst/>
          </a:prstGeom>
          <a:noFill/>
        </p:spPr>
      </p:pic>
      <p:sp>
        <p:nvSpPr>
          <p:cNvPr id="13330" name="Rectangle 18"/>
          <p:cNvSpPr>
            <a:spLocks noChangeArrowheads="1"/>
          </p:cNvSpPr>
          <p:nvPr/>
        </p:nvSpPr>
        <p:spPr bwMode="auto">
          <a:xfrm>
            <a:off x="0" y="3352800"/>
            <a:ext cx="4314825" cy="336550"/>
          </a:xfrm>
          <a:prstGeom prst="rect">
            <a:avLst/>
          </a:prstGeom>
          <a:noFill/>
          <a:ln w="9525">
            <a:noFill/>
            <a:miter lim="800000"/>
            <a:headEnd/>
            <a:tailEnd/>
          </a:ln>
          <a:effectLst/>
        </p:spPr>
        <p:txBody>
          <a:bodyPr>
            <a:spAutoFit/>
          </a:bodyPr>
          <a:lstStyle/>
          <a:p>
            <a:r>
              <a:rPr lang="en-US" sz="1600" b="1" u="sng">
                <a:latin typeface="Times New Roman" pitchFamily="18" charset="0"/>
              </a:rPr>
              <a:t>Step 3</a:t>
            </a:r>
            <a:r>
              <a:rPr lang="en-US" sz="1600" b="1">
                <a:solidFill>
                  <a:srgbClr val="FF0066"/>
                </a:solidFill>
                <a:latin typeface="Times New Roman" pitchFamily="18" charset="0"/>
              </a:rPr>
              <a:t> </a:t>
            </a:r>
            <a:r>
              <a:rPr lang="en-US" sz="1600" b="1">
                <a:latin typeface="Times New Roman" pitchFamily="18" charset="0"/>
              </a:rPr>
              <a:t>Stat, right arrow go to 4 and enter</a:t>
            </a:r>
          </a:p>
        </p:txBody>
      </p:sp>
      <p:pic>
        <p:nvPicPr>
          <p:cNvPr id="13331" name="Picture 19"/>
          <p:cNvPicPr>
            <a:picLocks noChangeAspect="1" noChangeArrowheads="1"/>
          </p:cNvPicPr>
          <p:nvPr/>
        </p:nvPicPr>
        <p:blipFill>
          <a:blip r:embed="rId8"/>
          <a:srcRect/>
          <a:stretch>
            <a:fillRect/>
          </a:stretch>
        </p:blipFill>
        <p:spPr bwMode="auto">
          <a:xfrm>
            <a:off x="3124200" y="5362575"/>
            <a:ext cx="2209800" cy="1495425"/>
          </a:xfrm>
          <a:prstGeom prst="rect">
            <a:avLst/>
          </a:prstGeom>
          <a:noFill/>
        </p:spPr>
      </p:pic>
      <p:sp>
        <p:nvSpPr>
          <p:cNvPr id="13332" name="Rectangle 20"/>
          <p:cNvSpPr>
            <a:spLocks noChangeArrowheads="1"/>
          </p:cNvSpPr>
          <p:nvPr/>
        </p:nvSpPr>
        <p:spPr bwMode="auto">
          <a:xfrm>
            <a:off x="4724400" y="3276600"/>
            <a:ext cx="5013325" cy="336550"/>
          </a:xfrm>
          <a:prstGeom prst="rect">
            <a:avLst/>
          </a:prstGeom>
          <a:noFill/>
          <a:ln w="9525">
            <a:noFill/>
            <a:miter lim="800000"/>
            <a:headEnd/>
            <a:tailEnd/>
          </a:ln>
          <a:effectLst/>
        </p:spPr>
        <p:txBody>
          <a:bodyPr>
            <a:spAutoFit/>
          </a:bodyPr>
          <a:lstStyle/>
          <a:p>
            <a:r>
              <a:rPr lang="en-US" sz="1600" b="1" u="sng">
                <a:latin typeface="Times New Roman" pitchFamily="18" charset="0"/>
              </a:rPr>
              <a:t>Step 4</a:t>
            </a:r>
            <a:r>
              <a:rPr lang="en-US" sz="1600" b="1">
                <a:latin typeface="Times New Roman" pitchFamily="18" charset="0"/>
              </a:rPr>
              <a:t>  Press Vars 5 ,Right,Right , Enter</a:t>
            </a:r>
          </a:p>
        </p:txBody>
      </p:sp>
      <p:sp>
        <p:nvSpPr>
          <p:cNvPr id="13333" name="Rectangle 21"/>
          <p:cNvSpPr>
            <a:spLocks noChangeArrowheads="1"/>
          </p:cNvSpPr>
          <p:nvPr/>
        </p:nvSpPr>
        <p:spPr bwMode="auto">
          <a:xfrm>
            <a:off x="0" y="5076825"/>
            <a:ext cx="3481388" cy="336550"/>
          </a:xfrm>
          <a:prstGeom prst="rect">
            <a:avLst/>
          </a:prstGeom>
          <a:noFill/>
          <a:ln w="9525">
            <a:noFill/>
            <a:miter lim="800000"/>
            <a:headEnd/>
            <a:tailEnd/>
          </a:ln>
          <a:effectLst/>
        </p:spPr>
        <p:txBody>
          <a:bodyPr wrap="none">
            <a:spAutoFit/>
          </a:bodyPr>
          <a:lstStyle/>
          <a:p>
            <a:r>
              <a:rPr lang="en-US" sz="1600" b="1" u="sng">
                <a:latin typeface="Times New Roman" pitchFamily="18" charset="0"/>
              </a:rPr>
              <a:t>Step 5</a:t>
            </a:r>
            <a:r>
              <a:rPr lang="en-US" sz="1600" b="1">
                <a:solidFill>
                  <a:srgbClr val="FF0066"/>
                </a:solidFill>
                <a:latin typeface="Times New Roman" pitchFamily="18" charset="0"/>
              </a:rPr>
              <a:t> </a:t>
            </a:r>
            <a:r>
              <a:rPr lang="en-US" sz="1600" b="1">
                <a:latin typeface="Times New Roman" pitchFamily="18" charset="0"/>
              </a:rPr>
              <a:t>Press 2</a:t>
            </a:r>
            <a:r>
              <a:rPr lang="en-US" sz="1600" b="1" baseline="30000">
                <a:latin typeface="Times New Roman" pitchFamily="18" charset="0"/>
              </a:rPr>
              <a:t>nd</a:t>
            </a:r>
            <a:r>
              <a:rPr lang="en-US" sz="1600" b="1">
                <a:latin typeface="Times New Roman" pitchFamily="18" charset="0"/>
              </a:rPr>
              <a:t>, </a:t>
            </a:r>
            <a:r>
              <a:rPr lang="en-US" sz="1600" b="1" u="sng">
                <a:latin typeface="Times New Roman" pitchFamily="18" charset="0"/>
              </a:rPr>
              <a:t>Stat Plot</a:t>
            </a:r>
            <a:r>
              <a:rPr lang="en-US" sz="1600" b="1">
                <a:latin typeface="Times New Roman" pitchFamily="18" charset="0"/>
              </a:rPr>
              <a:t>  1 and enter</a:t>
            </a:r>
          </a:p>
        </p:txBody>
      </p:sp>
      <p:sp>
        <p:nvSpPr>
          <p:cNvPr id="13334" name="Text Box 22"/>
          <p:cNvSpPr txBox="1">
            <a:spLocks noChangeArrowheads="1"/>
          </p:cNvSpPr>
          <p:nvPr/>
        </p:nvSpPr>
        <p:spPr bwMode="auto">
          <a:xfrm>
            <a:off x="5715000" y="1143000"/>
            <a:ext cx="2952750" cy="336550"/>
          </a:xfrm>
          <a:prstGeom prst="rect">
            <a:avLst/>
          </a:prstGeom>
          <a:noFill/>
          <a:ln w="9525">
            <a:noFill/>
            <a:miter lim="800000"/>
            <a:headEnd/>
            <a:tailEnd/>
          </a:ln>
          <a:effectLst/>
        </p:spPr>
        <p:txBody>
          <a:bodyPr wrap="none">
            <a:spAutoFit/>
          </a:bodyPr>
          <a:lstStyle/>
          <a:p>
            <a:r>
              <a:rPr lang="en-US" sz="1600" b="1" u="sng">
                <a:latin typeface="Times New Roman" pitchFamily="18" charset="0"/>
              </a:rPr>
              <a:t>Step 2</a:t>
            </a:r>
            <a:r>
              <a:rPr lang="en-US" sz="1600" b="1" u="sng">
                <a:solidFill>
                  <a:srgbClr val="FF0066"/>
                </a:solidFill>
                <a:latin typeface="Times New Roman" pitchFamily="18" charset="0"/>
              </a:rPr>
              <a:t>  </a:t>
            </a:r>
            <a:r>
              <a:rPr lang="en-US" sz="1600" b="1">
                <a:latin typeface="Times New Roman" pitchFamily="18" charset="0"/>
              </a:rPr>
              <a:t>Enter     Y = 1.95x – 7.86</a:t>
            </a:r>
          </a:p>
        </p:txBody>
      </p:sp>
      <p:sp>
        <p:nvSpPr>
          <p:cNvPr id="13335" name="Text Box 23"/>
          <p:cNvSpPr txBox="1">
            <a:spLocks noChangeArrowheads="1"/>
          </p:cNvSpPr>
          <p:nvPr/>
        </p:nvSpPr>
        <p:spPr bwMode="auto">
          <a:xfrm>
            <a:off x="6400800" y="5257800"/>
            <a:ext cx="1533525" cy="336550"/>
          </a:xfrm>
          <a:prstGeom prst="rect">
            <a:avLst/>
          </a:prstGeom>
          <a:noFill/>
          <a:ln w="9525">
            <a:noFill/>
            <a:miter lim="800000"/>
            <a:headEnd/>
            <a:tailEnd/>
          </a:ln>
          <a:effectLst/>
        </p:spPr>
        <p:txBody>
          <a:bodyPr wrap="none">
            <a:spAutoFit/>
          </a:bodyPr>
          <a:lstStyle/>
          <a:p>
            <a:r>
              <a:rPr lang="en-US" sz="1600" b="1" u="sng">
                <a:latin typeface="Times New Roman" pitchFamily="18" charset="0"/>
              </a:rPr>
              <a:t>Step 6   </a:t>
            </a:r>
            <a:r>
              <a:rPr lang="en-US" sz="1600" b="1">
                <a:latin typeface="Times New Roman" pitchFamily="18" charset="0"/>
              </a:rPr>
              <a:t>Zoom 9</a:t>
            </a:r>
          </a:p>
        </p:txBody>
      </p:sp>
      <p:pic>
        <p:nvPicPr>
          <p:cNvPr id="13336" name="Picture 24"/>
          <p:cNvPicPr>
            <a:picLocks noChangeAspect="1" noChangeArrowheads="1"/>
          </p:cNvPicPr>
          <p:nvPr/>
        </p:nvPicPr>
        <p:blipFill>
          <a:blip r:embed="rId9"/>
          <a:srcRect/>
          <a:stretch>
            <a:fillRect/>
          </a:stretch>
        </p:blipFill>
        <p:spPr bwMode="auto">
          <a:xfrm>
            <a:off x="6248400" y="5581650"/>
            <a:ext cx="2209800" cy="1227138"/>
          </a:xfrm>
          <a:prstGeom prst="rect">
            <a:avLst/>
          </a:prstGeom>
          <a:noFill/>
          <a:ln w="9525">
            <a:noFill/>
            <a:miter lim="800000"/>
            <a:headEnd/>
            <a:tailEnd/>
          </a:ln>
          <a:effectLst/>
        </p:spPr>
      </p:pic>
      <p:pic>
        <p:nvPicPr>
          <p:cNvPr id="13337" name="Picture 25"/>
          <p:cNvPicPr>
            <a:picLocks noChangeAspect="1" noChangeArrowheads="1"/>
          </p:cNvPicPr>
          <p:nvPr/>
        </p:nvPicPr>
        <p:blipFill>
          <a:blip r:embed="rId10"/>
          <a:srcRect/>
          <a:stretch>
            <a:fillRect/>
          </a:stretch>
        </p:blipFill>
        <p:spPr bwMode="auto">
          <a:xfrm>
            <a:off x="6248400" y="1524000"/>
            <a:ext cx="1885950" cy="12763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algn="l"/>
            <a:r>
              <a:rPr lang="en-US" sz="2400" b="1" u="sng"/>
              <a:t/>
            </a:r>
            <a:br>
              <a:rPr lang="en-US" sz="2400" b="1" u="sng"/>
            </a:br>
            <a:r>
              <a:rPr lang="en-US" sz="2400" b="1" u="sng"/>
              <a:t>Ex 1.6, Pg - 101</a:t>
            </a:r>
            <a:r>
              <a:rPr lang="en-US" sz="1800" b="1" u="sng"/>
              <a:t/>
            </a:r>
            <a:br>
              <a:rPr lang="en-US" sz="1800" b="1" u="sng"/>
            </a:br>
            <a:r>
              <a:rPr lang="en-US" sz="1800" b="1" u="sng"/>
              <a:t/>
            </a:r>
            <a:br>
              <a:rPr lang="en-US" sz="1800" b="1" u="sng"/>
            </a:br>
            <a:r>
              <a:rPr lang="en-US" sz="1800" b="1" u="sng"/>
              <a:t>No 4. </a:t>
            </a:r>
            <a:r>
              <a:rPr lang="en-US" sz="1800" b="1"/>
              <a:t>On an international flight, a passenger may check two bags each weighing </a:t>
            </a:r>
            <a:r>
              <a:rPr lang="en-US" sz="1800" b="1" u="sng"/>
              <a:t>70 kg</a:t>
            </a:r>
            <a:r>
              <a:rPr lang="en-US" sz="1800" b="1"/>
              <a:t>, or </a:t>
            </a:r>
            <a:r>
              <a:rPr lang="en-US" sz="1800" b="1" u="sng"/>
              <a:t>154 pounds</a:t>
            </a:r>
            <a:r>
              <a:rPr lang="en-US" sz="1800" b="1"/>
              <a:t>, and one carry –on bag weighing </a:t>
            </a:r>
            <a:r>
              <a:rPr lang="en-US" sz="1800" b="1" u="sng"/>
              <a:t>50 kg</a:t>
            </a:r>
            <a:r>
              <a:rPr lang="en-US" sz="1800" b="1"/>
              <a:t>, or </a:t>
            </a:r>
            <a:r>
              <a:rPr lang="en-US" sz="1800" b="1" u="sng"/>
              <a:t>110 pounds</a:t>
            </a:r>
            <a:r>
              <a:rPr lang="en-US" sz="1800" b="1"/>
              <a:t>. Express the weight, p, of a bag in pounds in terms of its weight, k, in kilograms</a:t>
            </a:r>
          </a:p>
        </p:txBody>
      </p:sp>
      <p:graphicFrame>
        <p:nvGraphicFramePr>
          <p:cNvPr id="14359" name="Group 23"/>
          <p:cNvGraphicFramePr>
            <a:graphicFrameLocks noGrp="1"/>
          </p:cNvGraphicFramePr>
          <p:nvPr>
            <p:ph type="tbl" idx="1"/>
          </p:nvPr>
        </p:nvGraphicFramePr>
        <p:xfrm>
          <a:off x="1447800" y="2819400"/>
          <a:ext cx="4038600" cy="1212215"/>
        </p:xfrm>
        <a:graphic>
          <a:graphicData uri="http://schemas.openxmlformats.org/drawingml/2006/table">
            <a:tbl>
              <a:tblPr/>
              <a:tblGrid>
                <a:gridCol w="1346200"/>
                <a:gridCol w="1346200"/>
                <a:gridCol w="1346200"/>
              </a:tblGrid>
              <a:tr h="5111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K( kg)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P (pounds)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53" name="Text Box 17"/>
          <p:cNvSpPr txBox="1">
            <a:spLocks noChangeArrowheads="1"/>
          </p:cNvSpPr>
          <p:nvPr/>
        </p:nvSpPr>
        <p:spPr bwMode="auto">
          <a:xfrm>
            <a:off x="609600" y="4267200"/>
            <a:ext cx="6578600" cy="1739900"/>
          </a:xfrm>
          <a:prstGeom prst="rect">
            <a:avLst/>
          </a:prstGeom>
          <a:noFill/>
          <a:ln w="9525">
            <a:noFill/>
            <a:miter lim="800000"/>
            <a:headEnd/>
            <a:tailEnd/>
          </a:ln>
          <a:effectLst/>
        </p:spPr>
        <p:txBody>
          <a:bodyPr wrap="none">
            <a:spAutoFit/>
          </a:bodyPr>
          <a:lstStyle/>
          <a:p>
            <a:r>
              <a:rPr lang="en-US"/>
              <a:t>b)   Slope  m = 154 – 110   = 44  = 2.2 ( Slope)</a:t>
            </a:r>
          </a:p>
          <a:p>
            <a:r>
              <a:rPr lang="en-US"/>
              <a:t>                         70 – 50         20</a:t>
            </a:r>
          </a:p>
          <a:p>
            <a:r>
              <a:rPr lang="en-US"/>
              <a:t>       p = 110 + 2.2 (k – 50) ( pt. slope form )</a:t>
            </a:r>
          </a:p>
          <a:p>
            <a:r>
              <a:rPr lang="en-US"/>
              <a:t>       p = 110 + 2.2k – 110</a:t>
            </a:r>
          </a:p>
          <a:p>
            <a:r>
              <a:rPr lang="en-US"/>
              <a:t>       p = 2.2kg</a:t>
            </a:r>
          </a:p>
          <a:p>
            <a:r>
              <a:rPr lang="en-US"/>
              <a:t>c)    m = 2.2 ib/kg is the factor for conversion from kg to pounds</a:t>
            </a:r>
          </a:p>
        </p:txBody>
      </p:sp>
      <p:sp>
        <p:nvSpPr>
          <p:cNvPr id="14354" name="Text Box 18"/>
          <p:cNvSpPr txBox="1">
            <a:spLocks noChangeArrowheads="1"/>
          </p:cNvSpPr>
          <p:nvPr/>
        </p:nvSpPr>
        <p:spPr bwMode="auto">
          <a:xfrm>
            <a:off x="990600" y="2286000"/>
            <a:ext cx="1365250" cy="366713"/>
          </a:xfrm>
          <a:prstGeom prst="rect">
            <a:avLst/>
          </a:prstGeom>
          <a:noFill/>
          <a:ln w="9525">
            <a:noFill/>
            <a:miter lim="800000"/>
            <a:headEnd/>
            <a:tailEnd/>
          </a:ln>
          <a:effectLst/>
        </p:spPr>
        <p:txBody>
          <a:bodyPr wrap="none">
            <a:spAutoFit/>
          </a:bodyPr>
          <a:lstStyle/>
          <a:p>
            <a:r>
              <a:rPr lang="en-US" b="1" u="sng"/>
              <a:t>Solution</a:t>
            </a:r>
            <a:r>
              <a:rPr lang="en-US" b="1"/>
              <a:t> a)</a:t>
            </a:r>
          </a:p>
        </p:txBody>
      </p:sp>
      <p:sp>
        <p:nvSpPr>
          <p:cNvPr id="14355" name="Line 19"/>
          <p:cNvSpPr>
            <a:spLocks noChangeShapeType="1"/>
          </p:cNvSpPr>
          <p:nvPr/>
        </p:nvSpPr>
        <p:spPr bwMode="auto">
          <a:xfrm>
            <a:off x="2286000" y="4572000"/>
            <a:ext cx="914400" cy="0"/>
          </a:xfrm>
          <a:prstGeom prst="line">
            <a:avLst/>
          </a:prstGeom>
          <a:noFill/>
          <a:ln w="9525">
            <a:solidFill>
              <a:schemeClr val="tx1"/>
            </a:solidFill>
            <a:round/>
            <a:headEnd/>
            <a:tailEnd/>
          </a:ln>
          <a:effectLst/>
        </p:spPr>
        <p:txBody>
          <a:bodyPr/>
          <a:lstStyle/>
          <a:p>
            <a:endParaRPr lang="en-US"/>
          </a:p>
        </p:txBody>
      </p:sp>
      <p:sp>
        <p:nvSpPr>
          <p:cNvPr id="14356" name="Line 20"/>
          <p:cNvSpPr>
            <a:spLocks noChangeShapeType="1"/>
          </p:cNvSpPr>
          <p:nvPr/>
        </p:nvSpPr>
        <p:spPr bwMode="auto">
          <a:xfrm>
            <a:off x="3581400" y="4572000"/>
            <a:ext cx="381000" cy="0"/>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1143000"/>
          </a:xfrm>
        </p:spPr>
        <p:txBody>
          <a:bodyPr/>
          <a:lstStyle/>
          <a:p>
            <a:pPr algn="l"/>
            <a:r>
              <a:rPr lang="en-US" sz="2000" b="1" u="sng"/>
              <a:t>No 14</a:t>
            </a:r>
            <a:r>
              <a:rPr lang="en-US" sz="2000" b="1"/>
              <a:t> The number of mobile homes in the United States has been </a:t>
            </a:r>
            <a:r>
              <a:rPr lang="en-US" sz="2000" b="1" u="sng"/>
              <a:t>increasing since 1960</a:t>
            </a:r>
            <a:r>
              <a:rPr lang="en-US" sz="2000" b="1"/>
              <a:t>. The data in the table are given in millions of mobile homes</a:t>
            </a:r>
            <a:br>
              <a:rPr lang="en-US" sz="2000" b="1"/>
            </a:br>
            <a:endParaRPr lang="en-US" sz="2000" b="1"/>
          </a:p>
        </p:txBody>
      </p:sp>
      <p:graphicFrame>
        <p:nvGraphicFramePr>
          <p:cNvPr id="15405" name="Group 45"/>
          <p:cNvGraphicFramePr>
            <a:graphicFrameLocks noGrp="1"/>
          </p:cNvGraphicFramePr>
          <p:nvPr>
            <p:ph type="tbl" idx="1"/>
          </p:nvPr>
        </p:nvGraphicFramePr>
        <p:xfrm>
          <a:off x="1524000" y="838200"/>
          <a:ext cx="6400800" cy="1249363"/>
        </p:xfrm>
        <a:graphic>
          <a:graphicData uri="http://schemas.openxmlformats.org/drawingml/2006/table">
            <a:tbl>
              <a:tblPr/>
              <a:tblGrid>
                <a:gridCol w="1498600"/>
                <a:gridCol w="847725"/>
                <a:gridCol w="854075"/>
                <a:gridCol w="1066800"/>
                <a:gridCol w="746125"/>
                <a:gridCol w="1387475"/>
              </a:tblGrid>
              <a:tr h="625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Year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1960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1970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1980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1990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2000      2010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Number of mobile homes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8.8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386" name="Text Box 26"/>
          <p:cNvSpPr txBox="1">
            <a:spLocks noChangeArrowheads="1"/>
          </p:cNvSpPr>
          <p:nvPr/>
        </p:nvSpPr>
        <p:spPr bwMode="auto">
          <a:xfrm>
            <a:off x="381000" y="2286000"/>
            <a:ext cx="8299450" cy="2014538"/>
          </a:xfrm>
          <a:prstGeom prst="rect">
            <a:avLst/>
          </a:prstGeom>
          <a:noFill/>
          <a:ln w="9525">
            <a:noFill/>
            <a:miter lim="800000"/>
            <a:headEnd/>
            <a:tailEnd/>
          </a:ln>
          <a:effectLst/>
        </p:spPr>
        <p:txBody>
          <a:bodyPr wrap="none">
            <a:spAutoFit/>
          </a:bodyPr>
          <a:lstStyle/>
          <a:p>
            <a:pPr marL="342900" indent="-342900">
              <a:buFontTx/>
              <a:buAutoNum type="alphaLcPeriod"/>
            </a:pPr>
            <a:r>
              <a:rPr lang="en-US"/>
              <a:t>Let </a:t>
            </a:r>
            <a:r>
              <a:rPr lang="en-US" b="1"/>
              <a:t>t </a:t>
            </a:r>
            <a:r>
              <a:rPr lang="en-US"/>
              <a:t>represent the number of years after 1960 and plot the data. Draw a line </a:t>
            </a:r>
          </a:p>
          <a:p>
            <a:pPr marL="342900" indent="-342900"/>
            <a:r>
              <a:rPr lang="en-US"/>
              <a:t>of </a:t>
            </a:r>
            <a:r>
              <a:rPr lang="en-US" b="1" u="sng"/>
              <a:t>best fit</a:t>
            </a:r>
            <a:r>
              <a:rPr lang="en-US"/>
              <a:t> for the data points</a:t>
            </a:r>
          </a:p>
          <a:p>
            <a:pPr marL="342900" indent="-342900"/>
            <a:r>
              <a:rPr lang="en-US"/>
              <a:t>b. Find an equation for your </a:t>
            </a:r>
            <a:r>
              <a:rPr lang="en-US" b="1" u="sng"/>
              <a:t>regression line</a:t>
            </a:r>
          </a:p>
          <a:p>
            <a:pPr marL="342900" indent="-342900"/>
            <a:r>
              <a:rPr lang="en-US"/>
              <a:t>c. How many mobile homes do you </a:t>
            </a:r>
            <a:r>
              <a:rPr lang="en-US" b="1" u="sng"/>
              <a:t>predict</a:t>
            </a:r>
            <a:r>
              <a:rPr lang="en-US"/>
              <a:t> for 2010 ?</a:t>
            </a:r>
          </a:p>
          <a:p>
            <a:pPr marL="342900" indent="-342900"/>
            <a:endParaRPr lang="en-US"/>
          </a:p>
          <a:p>
            <a:pPr marL="342900" indent="-342900"/>
            <a:r>
              <a:rPr lang="en-US" u="sng"/>
              <a:t>Solution</a:t>
            </a:r>
          </a:p>
          <a:p>
            <a:pPr marL="342900" indent="-342900"/>
            <a:endParaRPr lang="en-US"/>
          </a:p>
        </p:txBody>
      </p:sp>
      <p:sp>
        <p:nvSpPr>
          <p:cNvPr id="15387" name="Line 27"/>
          <p:cNvSpPr>
            <a:spLocks noChangeShapeType="1"/>
          </p:cNvSpPr>
          <p:nvPr/>
        </p:nvSpPr>
        <p:spPr bwMode="auto">
          <a:xfrm>
            <a:off x="2819400" y="6553200"/>
            <a:ext cx="3429000" cy="0"/>
          </a:xfrm>
          <a:prstGeom prst="line">
            <a:avLst/>
          </a:prstGeom>
          <a:noFill/>
          <a:ln w="9525">
            <a:solidFill>
              <a:schemeClr val="tx1"/>
            </a:solidFill>
            <a:round/>
            <a:headEnd/>
            <a:tailEnd type="triangle" w="med" len="med"/>
          </a:ln>
          <a:effectLst/>
        </p:spPr>
        <p:txBody>
          <a:bodyPr/>
          <a:lstStyle/>
          <a:p>
            <a:endParaRPr lang="en-US"/>
          </a:p>
        </p:txBody>
      </p:sp>
      <p:sp>
        <p:nvSpPr>
          <p:cNvPr id="15388" name="Line 28"/>
          <p:cNvSpPr>
            <a:spLocks noChangeShapeType="1"/>
          </p:cNvSpPr>
          <p:nvPr/>
        </p:nvSpPr>
        <p:spPr bwMode="auto">
          <a:xfrm flipV="1">
            <a:off x="2819400" y="3810000"/>
            <a:ext cx="0" cy="2743200"/>
          </a:xfrm>
          <a:prstGeom prst="line">
            <a:avLst/>
          </a:prstGeom>
          <a:noFill/>
          <a:ln w="9525">
            <a:solidFill>
              <a:schemeClr val="tx1"/>
            </a:solidFill>
            <a:round/>
            <a:headEnd/>
            <a:tailEnd type="triangle" w="med" len="med"/>
          </a:ln>
          <a:effectLst/>
        </p:spPr>
        <p:txBody>
          <a:bodyPr/>
          <a:lstStyle/>
          <a:p>
            <a:endParaRPr lang="en-US"/>
          </a:p>
        </p:txBody>
      </p:sp>
      <p:sp>
        <p:nvSpPr>
          <p:cNvPr id="15389" name="Text Box 29"/>
          <p:cNvSpPr txBox="1">
            <a:spLocks noChangeArrowheads="1"/>
          </p:cNvSpPr>
          <p:nvPr/>
        </p:nvSpPr>
        <p:spPr bwMode="auto">
          <a:xfrm>
            <a:off x="2971800" y="6521450"/>
            <a:ext cx="3216275" cy="336550"/>
          </a:xfrm>
          <a:prstGeom prst="rect">
            <a:avLst/>
          </a:prstGeom>
          <a:noFill/>
          <a:ln w="9525">
            <a:noFill/>
            <a:miter lim="800000"/>
            <a:headEnd/>
            <a:tailEnd/>
          </a:ln>
          <a:effectLst/>
        </p:spPr>
        <p:txBody>
          <a:bodyPr>
            <a:spAutoFit/>
          </a:bodyPr>
          <a:lstStyle/>
          <a:p>
            <a:r>
              <a:rPr lang="en-US" sz="1600" b="1"/>
              <a:t>  10        20        30       40       50</a:t>
            </a:r>
          </a:p>
        </p:txBody>
      </p:sp>
      <p:sp>
        <p:nvSpPr>
          <p:cNvPr id="15390" name="Text Box 30"/>
          <p:cNvSpPr txBox="1">
            <a:spLocks noChangeArrowheads="1"/>
          </p:cNvSpPr>
          <p:nvPr/>
        </p:nvSpPr>
        <p:spPr bwMode="auto">
          <a:xfrm>
            <a:off x="2133600" y="4114800"/>
            <a:ext cx="609600" cy="1520825"/>
          </a:xfrm>
          <a:prstGeom prst="rect">
            <a:avLst/>
          </a:prstGeom>
          <a:noFill/>
          <a:ln w="9525">
            <a:noFill/>
            <a:miter lim="800000"/>
            <a:headEnd/>
            <a:tailEnd/>
          </a:ln>
          <a:effectLst/>
        </p:spPr>
        <p:txBody>
          <a:bodyPr>
            <a:spAutoFit/>
          </a:bodyPr>
          <a:lstStyle/>
          <a:p>
            <a:r>
              <a:rPr lang="en-US" sz="1000"/>
              <a:t>       </a:t>
            </a:r>
            <a:r>
              <a:rPr lang="en-US" sz="1200" b="1"/>
              <a:t>12</a:t>
            </a:r>
          </a:p>
          <a:p>
            <a:endParaRPr lang="en-US" sz="1200" b="1"/>
          </a:p>
          <a:p>
            <a:r>
              <a:rPr lang="en-US" sz="1400" b="1"/>
              <a:t>                      </a:t>
            </a:r>
          </a:p>
          <a:p>
            <a:r>
              <a:rPr lang="en-US" sz="1400" b="1"/>
              <a:t>      8</a:t>
            </a:r>
          </a:p>
          <a:p>
            <a:endParaRPr lang="en-US" sz="1400" b="1"/>
          </a:p>
          <a:p>
            <a:endParaRPr lang="en-US" sz="1400" b="1"/>
          </a:p>
          <a:p>
            <a:r>
              <a:rPr lang="en-US" sz="1400" b="1"/>
              <a:t>      4</a:t>
            </a:r>
          </a:p>
        </p:txBody>
      </p:sp>
      <p:sp>
        <p:nvSpPr>
          <p:cNvPr id="15391" name="Line 31"/>
          <p:cNvSpPr>
            <a:spLocks noChangeShapeType="1"/>
          </p:cNvSpPr>
          <p:nvPr/>
        </p:nvSpPr>
        <p:spPr bwMode="auto">
          <a:xfrm flipV="1">
            <a:off x="2819400" y="4191000"/>
            <a:ext cx="3048000" cy="2286000"/>
          </a:xfrm>
          <a:prstGeom prst="line">
            <a:avLst/>
          </a:prstGeom>
          <a:noFill/>
          <a:ln w="9525">
            <a:solidFill>
              <a:schemeClr val="tx1"/>
            </a:solidFill>
            <a:round/>
            <a:headEnd/>
            <a:tailEnd/>
          </a:ln>
          <a:effectLst/>
        </p:spPr>
        <p:txBody>
          <a:bodyPr/>
          <a:lstStyle/>
          <a:p>
            <a:endParaRPr lang="en-US"/>
          </a:p>
        </p:txBody>
      </p:sp>
      <p:sp>
        <p:nvSpPr>
          <p:cNvPr id="15392" name="Text Box 32"/>
          <p:cNvSpPr txBox="1">
            <a:spLocks noChangeArrowheads="1"/>
          </p:cNvSpPr>
          <p:nvPr/>
        </p:nvSpPr>
        <p:spPr bwMode="auto">
          <a:xfrm>
            <a:off x="1905000" y="6324600"/>
            <a:ext cx="666750" cy="274638"/>
          </a:xfrm>
          <a:prstGeom prst="rect">
            <a:avLst/>
          </a:prstGeom>
          <a:noFill/>
          <a:ln w="9525">
            <a:noFill/>
            <a:miter lim="800000"/>
            <a:headEnd/>
            <a:tailEnd/>
          </a:ln>
          <a:effectLst/>
        </p:spPr>
        <p:txBody>
          <a:bodyPr wrap="none">
            <a:spAutoFit/>
          </a:bodyPr>
          <a:lstStyle/>
          <a:p>
            <a:r>
              <a:rPr lang="en-US" sz="1200" b="1"/>
              <a:t>(0, 0.8)</a:t>
            </a:r>
          </a:p>
        </p:txBody>
      </p:sp>
      <p:sp>
        <p:nvSpPr>
          <p:cNvPr id="15393" name="Text Box 33"/>
          <p:cNvSpPr txBox="1">
            <a:spLocks noChangeArrowheads="1"/>
          </p:cNvSpPr>
          <p:nvPr/>
        </p:nvSpPr>
        <p:spPr bwMode="auto">
          <a:xfrm>
            <a:off x="3352800" y="6019800"/>
            <a:ext cx="750888" cy="274638"/>
          </a:xfrm>
          <a:prstGeom prst="rect">
            <a:avLst/>
          </a:prstGeom>
          <a:noFill/>
          <a:ln w="9525">
            <a:noFill/>
            <a:miter lim="800000"/>
            <a:headEnd/>
            <a:tailEnd/>
          </a:ln>
          <a:effectLst/>
        </p:spPr>
        <p:txBody>
          <a:bodyPr wrap="none">
            <a:spAutoFit/>
          </a:bodyPr>
          <a:lstStyle/>
          <a:p>
            <a:r>
              <a:rPr lang="en-US" sz="1200" b="1"/>
              <a:t>(2.1, 10)</a:t>
            </a:r>
          </a:p>
        </p:txBody>
      </p:sp>
      <p:sp>
        <p:nvSpPr>
          <p:cNvPr id="15394" name="Text Box 34"/>
          <p:cNvSpPr txBox="1">
            <a:spLocks noChangeArrowheads="1"/>
          </p:cNvSpPr>
          <p:nvPr/>
        </p:nvSpPr>
        <p:spPr bwMode="auto">
          <a:xfrm>
            <a:off x="3429000" y="5334000"/>
            <a:ext cx="750888" cy="274638"/>
          </a:xfrm>
          <a:prstGeom prst="rect">
            <a:avLst/>
          </a:prstGeom>
          <a:noFill/>
          <a:ln w="9525">
            <a:noFill/>
            <a:miter lim="800000"/>
            <a:headEnd/>
            <a:tailEnd/>
          </a:ln>
          <a:effectLst/>
        </p:spPr>
        <p:txBody>
          <a:bodyPr wrap="none">
            <a:spAutoFit/>
          </a:bodyPr>
          <a:lstStyle/>
          <a:p>
            <a:r>
              <a:rPr lang="en-US" sz="1200" b="1"/>
              <a:t>(4.7, 20)</a:t>
            </a:r>
          </a:p>
        </p:txBody>
      </p:sp>
      <p:sp>
        <p:nvSpPr>
          <p:cNvPr id="15395" name="Text Box 35"/>
          <p:cNvSpPr txBox="1">
            <a:spLocks noChangeArrowheads="1"/>
          </p:cNvSpPr>
          <p:nvPr/>
        </p:nvSpPr>
        <p:spPr bwMode="auto">
          <a:xfrm>
            <a:off x="4114800" y="4648200"/>
            <a:ext cx="750888" cy="274638"/>
          </a:xfrm>
          <a:prstGeom prst="rect">
            <a:avLst/>
          </a:prstGeom>
          <a:noFill/>
          <a:ln w="9525">
            <a:noFill/>
            <a:miter lim="800000"/>
            <a:headEnd/>
            <a:tailEnd/>
          </a:ln>
          <a:effectLst/>
        </p:spPr>
        <p:txBody>
          <a:bodyPr wrap="none">
            <a:spAutoFit/>
          </a:bodyPr>
          <a:lstStyle/>
          <a:p>
            <a:r>
              <a:rPr lang="en-US" sz="1200" b="1"/>
              <a:t>(8.8, 40)</a:t>
            </a:r>
          </a:p>
        </p:txBody>
      </p:sp>
      <p:sp>
        <p:nvSpPr>
          <p:cNvPr id="15396" name="Oval 36"/>
          <p:cNvSpPr>
            <a:spLocks noChangeArrowheads="1"/>
          </p:cNvSpPr>
          <p:nvPr/>
        </p:nvSpPr>
        <p:spPr bwMode="auto">
          <a:xfrm>
            <a:off x="2743200" y="64008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5397" name="Oval 37"/>
          <p:cNvSpPr>
            <a:spLocks noChangeArrowheads="1"/>
          </p:cNvSpPr>
          <p:nvPr/>
        </p:nvSpPr>
        <p:spPr bwMode="auto">
          <a:xfrm>
            <a:off x="3200400" y="61722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5398" name="Oval 38"/>
          <p:cNvSpPr>
            <a:spLocks noChangeArrowheads="1"/>
          </p:cNvSpPr>
          <p:nvPr/>
        </p:nvSpPr>
        <p:spPr bwMode="auto">
          <a:xfrm>
            <a:off x="3886200" y="55626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5399" name="Oval 39"/>
          <p:cNvSpPr>
            <a:spLocks noChangeArrowheads="1"/>
          </p:cNvSpPr>
          <p:nvPr/>
        </p:nvSpPr>
        <p:spPr bwMode="auto">
          <a:xfrm>
            <a:off x="5029200" y="47244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5400" name="Oval 40"/>
          <p:cNvSpPr>
            <a:spLocks noChangeArrowheads="1"/>
          </p:cNvSpPr>
          <p:nvPr/>
        </p:nvSpPr>
        <p:spPr bwMode="auto">
          <a:xfrm>
            <a:off x="4495800" y="51054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15401" name="Text Box 41"/>
          <p:cNvSpPr txBox="1">
            <a:spLocks noChangeArrowheads="1"/>
          </p:cNvSpPr>
          <p:nvPr/>
        </p:nvSpPr>
        <p:spPr bwMode="auto">
          <a:xfrm>
            <a:off x="6124575" y="3810000"/>
            <a:ext cx="3019425" cy="2654300"/>
          </a:xfrm>
          <a:prstGeom prst="rect">
            <a:avLst/>
          </a:prstGeom>
          <a:noFill/>
          <a:ln w="9525">
            <a:solidFill>
              <a:srgbClr val="FF0000"/>
            </a:solidFill>
            <a:miter lim="800000"/>
            <a:headEnd/>
            <a:tailEnd/>
          </a:ln>
          <a:effectLst/>
        </p:spPr>
        <p:txBody>
          <a:bodyPr wrap="none">
            <a:spAutoFit/>
          </a:bodyPr>
          <a:lstStyle/>
          <a:p>
            <a:r>
              <a:rPr lang="en-US" sz="1400"/>
              <a:t>Use calculator for the </a:t>
            </a:r>
          </a:p>
          <a:p>
            <a:r>
              <a:rPr lang="en-US" sz="1400" b="1"/>
              <a:t>b)</a:t>
            </a:r>
            <a:r>
              <a:rPr lang="en-US" sz="1400" b="1" u="sng"/>
              <a:t> Linear regression</a:t>
            </a:r>
            <a:r>
              <a:rPr lang="en-US" sz="1400"/>
              <a:t> with </a:t>
            </a:r>
          </a:p>
          <a:p>
            <a:r>
              <a:rPr lang="en-US" sz="1400"/>
              <a:t>the points is </a:t>
            </a:r>
          </a:p>
          <a:p>
            <a:r>
              <a:rPr lang="en-US" sz="1400" b="1"/>
              <a:t>y = 0.5 + 0.213t</a:t>
            </a:r>
            <a:r>
              <a:rPr lang="en-US" sz="1400"/>
              <a:t>, where </a:t>
            </a:r>
          </a:p>
          <a:p>
            <a:r>
              <a:rPr lang="en-US" sz="1400"/>
              <a:t>y represents the </a:t>
            </a:r>
          </a:p>
          <a:p>
            <a:r>
              <a:rPr lang="en-US" sz="1400"/>
              <a:t>number of mobile homes</a:t>
            </a:r>
          </a:p>
          <a:p>
            <a:r>
              <a:rPr lang="en-US" sz="1400"/>
              <a:t> in millions</a:t>
            </a:r>
          </a:p>
          <a:p>
            <a:r>
              <a:rPr lang="en-US" sz="1400" b="1"/>
              <a:t>c) 2010 , t = 50</a:t>
            </a:r>
          </a:p>
          <a:p>
            <a:r>
              <a:rPr lang="en-US" sz="1400"/>
              <a:t>y = 0.5 + 0.213t</a:t>
            </a:r>
          </a:p>
          <a:p>
            <a:r>
              <a:rPr lang="en-US" sz="1400"/>
              <a:t>   = 0.5 + 0.213(50)</a:t>
            </a:r>
          </a:p>
          <a:p>
            <a:r>
              <a:rPr lang="en-US" sz="1400"/>
              <a:t>   =11.15</a:t>
            </a:r>
          </a:p>
          <a:p>
            <a:r>
              <a:rPr lang="en-US" sz="1400" b="1"/>
              <a:t>11, 150,000 mobile homes in 2010</a:t>
            </a:r>
          </a:p>
        </p:txBody>
      </p:sp>
      <p:sp>
        <p:nvSpPr>
          <p:cNvPr id="15402" name="Text Box 42"/>
          <p:cNvSpPr txBox="1">
            <a:spLocks noChangeArrowheads="1"/>
          </p:cNvSpPr>
          <p:nvPr/>
        </p:nvSpPr>
        <p:spPr bwMode="auto">
          <a:xfrm>
            <a:off x="4708525" y="5138738"/>
            <a:ext cx="793750" cy="274637"/>
          </a:xfrm>
          <a:prstGeom prst="rect">
            <a:avLst/>
          </a:prstGeom>
          <a:noFill/>
          <a:ln w="9525">
            <a:noFill/>
            <a:miter lim="800000"/>
            <a:headEnd/>
            <a:tailEnd/>
          </a:ln>
          <a:effectLst/>
        </p:spPr>
        <p:txBody>
          <a:bodyPr wrap="none">
            <a:spAutoFit/>
          </a:bodyPr>
          <a:lstStyle/>
          <a:p>
            <a:r>
              <a:rPr lang="en-US" sz="1200" b="1"/>
              <a:t>( 30, 7.4)</a:t>
            </a:r>
          </a:p>
        </p:txBody>
      </p:sp>
      <p:sp>
        <p:nvSpPr>
          <p:cNvPr id="15403" name="Rectangle 43"/>
          <p:cNvSpPr>
            <a:spLocks noChangeArrowheads="1"/>
          </p:cNvSpPr>
          <p:nvPr/>
        </p:nvSpPr>
        <p:spPr bwMode="auto">
          <a:xfrm>
            <a:off x="0" y="4648200"/>
            <a:ext cx="2543175" cy="942975"/>
          </a:xfrm>
          <a:prstGeom prst="rect">
            <a:avLst/>
          </a:prstGeom>
          <a:noFill/>
          <a:ln w="9525">
            <a:noFill/>
            <a:miter lim="800000"/>
            <a:headEnd/>
            <a:tailEnd/>
          </a:ln>
          <a:effectLst/>
        </p:spPr>
        <p:txBody>
          <a:bodyPr wrap="none">
            <a:spAutoFit/>
          </a:bodyPr>
          <a:lstStyle/>
          <a:p>
            <a:r>
              <a:rPr lang="en-US" sz="1400" b="1" u="sng"/>
              <a:t>Consider 1960 as 0</a:t>
            </a:r>
          </a:p>
          <a:p>
            <a:r>
              <a:rPr lang="en-US" sz="1400" b="1" u="sng"/>
              <a:t>Half of the points above line</a:t>
            </a:r>
          </a:p>
          <a:p>
            <a:r>
              <a:rPr lang="en-US" sz="1400" b="1"/>
              <a:t>and </a:t>
            </a:r>
            <a:r>
              <a:rPr lang="en-US" sz="1400" b="1" u="sng"/>
              <a:t>half of points below the</a:t>
            </a:r>
          </a:p>
          <a:p>
            <a:r>
              <a:rPr lang="en-US" sz="1400" b="1" u="sng"/>
              <a:t> line </a:t>
            </a:r>
          </a:p>
        </p:txBody>
      </p:sp>
      <p:sp>
        <p:nvSpPr>
          <p:cNvPr id="15406" name="Line 46"/>
          <p:cNvSpPr>
            <a:spLocks noChangeShapeType="1"/>
          </p:cNvSpPr>
          <p:nvPr/>
        </p:nvSpPr>
        <p:spPr bwMode="auto">
          <a:xfrm>
            <a:off x="7162800" y="838200"/>
            <a:ext cx="0" cy="1219200"/>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944562"/>
          </a:xfrm>
        </p:spPr>
        <p:txBody>
          <a:bodyPr/>
          <a:lstStyle/>
          <a:p>
            <a:r>
              <a:rPr lang="en-US" sz="3600"/>
              <a:t>Graphing Calculator</a:t>
            </a:r>
          </a:p>
        </p:txBody>
      </p:sp>
      <p:pic>
        <p:nvPicPr>
          <p:cNvPr id="16387" name="Picture 3"/>
          <p:cNvPicPr>
            <a:picLocks noGrp="1" noChangeAspect="1" noChangeArrowheads="1"/>
          </p:cNvPicPr>
          <p:nvPr>
            <p:ph idx="1"/>
          </p:nvPr>
        </p:nvPicPr>
        <p:blipFill>
          <a:blip r:embed="rId2"/>
          <a:stretch>
            <a:fillRect/>
          </a:stretch>
        </p:blipFill>
        <p:spPr>
          <a:xfrm>
            <a:off x="3629025" y="3225006"/>
            <a:ext cx="1885950" cy="1276350"/>
          </a:xfrm>
          <a:noFill/>
          <a:ln/>
        </p:spPr>
      </p:pic>
      <p:pic>
        <p:nvPicPr>
          <p:cNvPr id="16388" name="Picture 4"/>
          <p:cNvPicPr>
            <a:picLocks noChangeAspect="1" noChangeArrowheads="1"/>
          </p:cNvPicPr>
          <p:nvPr/>
        </p:nvPicPr>
        <p:blipFill>
          <a:blip r:embed="rId3"/>
          <a:srcRect/>
          <a:stretch>
            <a:fillRect/>
          </a:stretch>
        </p:blipFill>
        <p:spPr bwMode="auto">
          <a:xfrm>
            <a:off x="7258050" y="3352800"/>
            <a:ext cx="1885950" cy="1276350"/>
          </a:xfrm>
          <a:prstGeom prst="rect">
            <a:avLst/>
          </a:prstGeom>
          <a:noFill/>
          <a:ln w="9525">
            <a:noFill/>
            <a:miter lim="800000"/>
            <a:headEnd/>
            <a:tailEnd/>
          </a:ln>
          <a:effectLst/>
        </p:spPr>
      </p:pic>
      <p:pic>
        <p:nvPicPr>
          <p:cNvPr id="16389" name="Picture 5"/>
          <p:cNvPicPr>
            <a:picLocks noChangeAspect="1" noChangeArrowheads="1"/>
          </p:cNvPicPr>
          <p:nvPr/>
        </p:nvPicPr>
        <p:blipFill>
          <a:blip r:embed="rId4"/>
          <a:srcRect/>
          <a:stretch>
            <a:fillRect/>
          </a:stretch>
        </p:blipFill>
        <p:spPr bwMode="auto">
          <a:xfrm>
            <a:off x="3200400" y="5581650"/>
            <a:ext cx="1885950" cy="1276350"/>
          </a:xfrm>
          <a:prstGeom prst="rect">
            <a:avLst/>
          </a:prstGeom>
          <a:noFill/>
          <a:ln w="9525">
            <a:noFill/>
            <a:miter lim="800000"/>
            <a:headEnd/>
            <a:tailEnd/>
          </a:ln>
          <a:effectLst/>
        </p:spPr>
      </p:pic>
      <p:pic>
        <p:nvPicPr>
          <p:cNvPr id="16390" name="Picture 6"/>
          <p:cNvPicPr>
            <a:picLocks noChangeAspect="1" noChangeArrowheads="1"/>
          </p:cNvPicPr>
          <p:nvPr/>
        </p:nvPicPr>
        <p:blipFill>
          <a:blip r:embed="rId5"/>
          <a:srcRect/>
          <a:stretch>
            <a:fillRect/>
          </a:stretch>
        </p:blipFill>
        <p:spPr bwMode="auto">
          <a:xfrm>
            <a:off x="685800" y="3276600"/>
            <a:ext cx="1885950" cy="1276350"/>
          </a:xfrm>
          <a:prstGeom prst="rect">
            <a:avLst/>
          </a:prstGeom>
          <a:noFill/>
          <a:ln w="9525">
            <a:noFill/>
            <a:miter lim="800000"/>
            <a:headEnd/>
            <a:tailEnd/>
          </a:ln>
          <a:effectLst/>
        </p:spPr>
      </p:pic>
      <p:sp>
        <p:nvSpPr>
          <p:cNvPr id="16391" name="Text Box 7"/>
          <p:cNvSpPr txBox="1">
            <a:spLocks noChangeArrowheads="1"/>
          </p:cNvSpPr>
          <p:nvPr/>
        </p:nvSpPr>
        <p:spPr bwMode="auto">
          <a:xfrm>
            <a:off x="914400" y="1066800"/>
            <a:ext cx="2762250" cy="915988"/>
          </a:xfrm>
          <a:prstGeom prst="rect">
            <a:avLst/>
          </a:prstGeom>
          <a:noFill/>
          <a:ln w="9525">
            <a:noFill/>
            <a:miter lim="800000"/>
            <a:headEnd/>
            <a:tailEnd/>
          </a:ln>
          <a:effectLst/>
        </p:spPr>
        <p:txBody>
          <a:bodyPr wrap="none">
            <a:spAutoFit/>
          </a:bodyPr>
          <a:lstStyle/>
          <a:p>
            <a:endParaRPr lang="en-US" u="sng"/>
          </a:p>
          <a:p>
            <a:r>
              <a:rPr lang="en-US" u="sng"/>
              <a:t>Use page 99 ( Text book)</a:t>
            </a:r>
          </a:p>
          <a:p>
            <a:endParaRPr lang="en-US" u="sng"/>
          </a:p>
        </p:txBody>
      </p:sp>
      <p:sp>
        <p:nvSpPr>
          <p:cNvPr id="16392" name="Rectangle 8"/>
          <p:cNvSpPr>
            <a:spLocks noChangeArrowheads="1"/>
          </p:cNvSpPr>
          <p:nvPr/>
        </p:nvSpPr>
        <p:spPr bwMode="auto">
          <a:xfrm>
            <a:off x="762000" y="5105400"/>
            <a:ext cx="7505700" cy="366713"/>
          </a:xfrm>
          <a:prstGeom prst="rect">
            <a:avLst/>
          </a:prstGeom>
          <a:noFill/>
          <a:ln w="9525">
            <a:noFill/>
            <a:miter lim="800000"/>
            <a:headEnd/>
            <a:tailEnd/>
          </a:ln>
          <a:effectLst/>
        </p:spPr>
        <p:txBody>
          <a:bodyPr wrap="none">
            <a:spAutoFit/>
          </a:bodyPr>
          <a:lstStyle/>
          <a:p>
            <a:r>
              <a:rPr lang="en-US"/>
              <a:t>To draw a </a:t>
            </a:r>
            <a:r>
              <a:rPr lang="en-US" u="sng"/>
              <a:t>scatter plot</a:t>
            </a:r>
            <a:r>
              <a:rPr lang="en-US"/>
              <a:t> press 2nd  Y = 1 and set </a:t>
            </a:r>
            <a:r>
              <a:rPr lang="en-US" u="sng"/>
              <a:t>plot 1</a:t>
            </a:r>
            <a:r>
              <a:rPr lang="en-US"/>
              <a:t> menu then </a:t>
            </a:r>
            <a:r>
              <a:rPr lang="en-US" u="sng"/>
              <a:t>zoom 9</a:t>
            </a:r>
          </a:p>
        </p:txBody>
      </p:sp>
      <p:sp>
        <p:nvSpPr>
          <p:cNvPr id="16393" name="Rectangle 9"/>
          <p:cNvSpPr>
            <a:spLocks noChangeArrowheads="1"/>
          </p:cNvSpPr>
          <p:nvPr/>
        </p:nvSpPr>
        <p:spPr bwMode="auto">
          <a:xfrm>
            <a:off x="533400" y="2057400"/>
            <a:ext cx="2819400" cy="1165225"/>
          </a:xfrm>
          <a:prstGeom prst="rect">
            <a:avLst/>
          </a:prstGeom>
          <a:noFill/>
          <a:ln w="9525">
            <a:solidFill>
              <a:srgbClr val="FF0000"/>
            </a:solidFill>
            <a:miter lim="800000"/>
            <a:headEnd/>
            <a:tailEnd/>
          </a:ln>
          <a:effectLst/>
        </p:spPr>
        <p:txBody>
          <a:bodyPr>
            <a:spAutoFit/>
          </a:bodyPr>
          <a:lstStyle/>
          <a:p>
            <a:r>
              <a:rPr lang="en-US" sz="1400" b="1"/>
              <a:t>Press </a:t>
            </a:r>
            <a:r>
              <a:rPr lang="en-US" sz="1400" b="1" u="sng"/>
              <a:t>Stat Enter</a:t>
            </a:r>
            <a:r>
              <a:rPr lang="en-US" sz="1400" b="1"/>
              <a:t> to select </a:t>
            </a:r>
            <a:r>
              <a:rPr lang="en-US" sz="1400" b="1" u="sng"/>
              <a:t>Edit</a:t>
            </a:r>
            <a:r>
              <a:rPr lang="en-US" sz="1400" b="1"/>
              <a:t>.</a:t>
            </a:r>
          </a:p>
          <a:p>
            <a:r>
              <a:rPr lang="en-US" sz="1400" b="1"/>
              <a:t> Enter the</a:t>
            </a:r>
          </a:p>
          <a:p>
            <a:r>
              <a:rPr lang="en-US" sz="1400" b="1"/>
              <a:t> points in </a:t>
            </a:r>
            <a:r>
              <a:rPr lang="en-US" sz="1400" b="1" u="sng"/>
              <a:t>L1 and L2 .</a:t>
            </a:r>
          </a:p>
          <a:p>
            <a:r>
              <a:rPr lang="en-US" sz="1400" b="1"/>
              <a:t>( Use the </a:t>
            </a:r>
            <a:r>
              <a:rPr lang="en-US" sz="1400" b="1" u="sng"/>
              <a:t>down,up, side arrows)</a:t>
            </a:r>
            <a:r>
              <a:rPr lang="en-US" sz="1400" b="1"/>
              <a:t>,</a:t>
            </a:r>
          </a:p>
        </p:txBody>
      </p:sp>
      <p:sp>
        <p:nvSpPr>
          <p:cNvPr id="16394" name="Rectangle 10"/>
          <p:cNvSpPr>
            <a:spLocks noChangeArrowheads="1"/>
          </p:cNvSpPr>
          <p:nvPr/>
        </p:nvSpPr>
        <p:spPr bwMode="auto">
          <a:xfrm>
            <a:off x="3962400" y="2362200"/>
            <a:ext cx="2590800" cy="739775"/>
          </a:xfrm>
          <a:prstGeom prst="rect">
            <a:avLst/>
          </a:prstGeom>
          <a:noFill/>
          <a:ln w="9525">
            <a:solidFill>
              <a:srgbClr val="FF0000"/>
            </a:solidFill>
            <a:miter lim="800000"/>
            <a:headEnd/>
            <a:tailEnd/>
          </a:ln>
          <a:effectLst/>
        </p:spPr>
        <p:txBody>
          <a:bodyPr>
            <a:spAutoFit/>
          </a:bodyPr>
          <a:lstStyle/>
          <a:p>
            <a:r>
              <a:rPr lang="en-US" sz="1400"/>
              <a:t>Press </a:t>
            </a:r>
            <a:r>
              <a:rPr lang="en-US" sz="1400" b="1" u="sng"/>
              <a:t>Stat</a:t>
            </a:r>
            <a:r>
              <a:rPr lang="en-US" sz="1400"/>
              <a:t> side arrow </a:t>
            </a:r>
            <a:r>
              <a:rPr lang="en-US" sz="1400" u="sng"/>
              <a:t>4</a:t>
            </a:r>
            <a:r>
              <a:rPr lang="en-US" sz="1400"/>
              <a:t> select </a:t>
            </a:r>
          </a:p>
          <a:p>
            <a:r>
              <a:rPr lang="en-US" sz="1400" b="1"/>
              <a:t>Lin Reg (ax + b)</a:t>
            </a:r>
            <a:r>
              <a:rPr lang="en-US" sz="1400"/>
              <a:t> and press </a:t>
            </a:r>
          </a:p>
          <a:p>
            <a:r>
              <a:rPr lang="en-US" sz="1400" b="1" u="sng"/>
              <a:t>Enter</a:t>
            </a:r>
          </a:p>
        </p:txBody>
      </p:sp>
      <p:sp>
        <p:nvSpPr>
          <p:cNvPr id="16395" name="Rectangle 11"/>
          <p:cNvSpPr>
            <a:spLocks noChangeArrowheads="1"/>
          </p:cNvSpPr>
          <p:nvPr/>
        </p:nvSpPr>
        <p:spPr bwMode="auto">
          <a:xfrm>
            <a:off x="6656388" y="2362200"/>
            <a:ext cx="2487612" cy="952500"/>
          </a:xfrm>
          <a:prstGeom prst="rect">
            <a:avLst/>
          </a:prstGeom>
          <a:noFill/>
          <a:ln w="9525">
            <a:solidFill>
              <a:srgbClr val="FF0000"/>
            </a:solidFill>
            <a:miter lim="800000"/>
            <a:headEnd/>
            <a:tailEnd/>
          </a:ln>
          <a:effectLst/>
        </p:spPr>
        <p:txBody>
          <a:bodyPr>
            <a:spAutoFit/>
          </a:bodyPr>
          <a:lstStyle/>
          <a:p>
            <a:r>
              <a:rPr lang="en-US" sz="1400" b="1"/>
              <a:t>Press </a:t>
            </a:r>
            <a:r>
              <a:rPr lang="en-US" sz="1400" b="1" u="sng"/>
              <a:t>Y1</a:t>
            </a:r>
            <a:r>
              <a:rPr lang="en-US" sz="1400" b="1"/>
              <a:t> and press  </a:t>
            </a:r>
            <a:r>
              <a:rPr lang="en-US" sz="1400" b="1" i="1"/>
              <a:t>VARS 5</a:t>
            </a:r>
          </a:p>
          <a:p>
            <a:r>
              <a:rPr lang="en-US" sz="1400" b="1"/>
              <a:t> and </a:t>
            </a:r>
            <a:r>
              <a:rPr lang="en-US" sz="1400" b="1" u="sng"/>
              <a:t>two sides arrows</a:t>
            </a:r>
            <a:r>
              <a:rPr lang="en-US" sz="1400" b="1"/>
              <a:t> and</a:t>
            </a:r>
          </a:p>
          <a:p>
            <a:r>
              <a:rPr lang="en-US" sz="1400" b="1"/>
              <a:t> </a:t>
            </a:r>
            <a:r>
              <a:rPr lang="en-US" sz="1400" b="1" u="sng"/>
              <a:t>enter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868362"/>
          </a:xfrm>
        </p:spPr>
        <p:txBody>
          <a:bodyPr/>
          <a:lstStyle/>
          <a:p>
            <a:r>
              <a:rPr lang="en-US" sz="3200" b="1"/>
              <a:t>1.5 Slope Intercept Form ( Pg 77)</a:t>
            </a:r>
          </a:p>
        </p:txBody>
      </p:sp>
      <p:sp>
        <p:nvSpPr>
          <p:cNvPr id="3075" name="Rectangle 3"/>
          <p:cNvSpPr>
            <a:spLocks noGrp="1" noChangeArrowheads="1"/>
          </p:cNvSpPr>
          <p:nvPr>
            <p:ph idx="1"/>
          </p:nvPr>
        </p:nvSpPr>
        <p:spPr/>
        <p:txBody>
          <a:bodyPr/>
          <a:lstStyle/>
          <a:p>
            <a:pPr>
              <a:buFontTx/>
              <a:buNone/>
            </a:pPr>
            <a:r>
              <a:rPr lang="en-US" sz="2800"/>
              <a:t>If we write the equation of a linear function in</a:t>
            </a:r>
          </a:p>
          <a:p>
            <a:pPr>
              <a:buFontTx/>
              <a:buNone/>
            </a:pPr>
            <a:r>
              <a:rPr lang="en-US" sz="2800"/>
              <a:t>the form.</a:t>
            </a:r>
          </a:p>
          <a:p>
            <a:pPr>
              <a:buFontTx/>
              <a:buNone/>
            </a:pPr>
            <a:r>
              <a:rPr lang="en-US" sz="2800"/>
              <a:t>f(x) = b + mx</a:t>
            </a:r>
          </a:p>
          <a:p>
            <a:pPr>
              <a:buFontTx/>
              <a:buNone/>
            </a:pPr>
            <a:endParaRPr lang="en-US" sz="2800"/>
          </a:p>
          <a:p>
            <a:pPr>
              <a:buFontTx/>
              <a:buNone/>
            </a:pPr>
            <a:r>
              <a:rPr lang="en-US" sz="2800"/>
              <a:t>Then </a:t>
            </a:r>
            <a:r>
              <a:rPr lang="en-US" sz="2800" b="1"/>
              <a:t>m </a:t>
            </a:r>
            <a:r>
              <a:rPr lang="en-US" sz="2800"/>
              <a:t>is the </a:t>
            </a:r>
            <a:r>
              <a:rPr lang="en-US" sz="2800" b="1" u="sng"/>
              <a:t>slope</a:t>
            </a:r>
            <a:r>
              <a:rPr lang="en-US" sz="2800"/>
              <a:t> of the line, and b is the </a:t>
            </a:r>
          </a:p>
          <a:p>
            <a:pPr>
              <a:buFontTx/>
              <a:buNone/>
            </a:pPr>
            <a:r>
              <a:rPr lang="en-US" sz="2800" b="1" u="sng"/>
              <a:t>y-intercept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0"/>
            <a:ext cx="8229600" cy="838200"/>
          </a:xfrm>
        </p:spPr>
        <p:txBody>
          <a:bodyPr/>
          <a:lstStyle/>
          <a:p>
            <a:r>
              <a:rPr lang="en-US" sz="3200" b="1">
                <a:latin typeface="Times New Roman" pitchFamily="18" charset="0"/>
              </a:rPr>
              <a:t>1.5  Equations of Lines ( Pg 79)</a:t>
            </a:r>
          </a:p>
        </p:txBody>
      </p:sp>
      <p:sp>
        <p:nvSpPr>
          <p:cNvPr id="4099" name="Rectangle 3"/>
          <p:cNvSpPr>
            <a:spLocks noGrp="1" noChangeArrowheads="1"/>
          </p:cNvSpPr>
          <p:nvPr>
            <p:ph idx="1"/>
          </p:nvPr>
        </p:nvSpPr>
        <p:spPr/>
        <p:txBody>
          <a:bodyPr/>
          <a:lstStyle/>
          <a:p>
            <a:endParaRPr lang="en-US"/>
          </a:p>
        </p:txBody>
      </p:sp>
      <p:sp>
        <p:nvSpPr>
          <p:cNvPr id="4100" name="Line 4"/>
          <p:cNvSpPr>
            <a:spLocks noChangeShapeType="1"/>
          </p:cNvSpPr>
          <p:nvPr/>
        </p:nvSpPr>
        <p:spPr bwMode="auto">
          <a:xfrm>
            <a:off x="1066800" y="4419600"/>
            <a:ext cx="3352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4101" name="Line 5"/>
          <p:cNvSpPr>
            <a:spLocks noChangeShapeType="1"/>
          </p:cNvSpPr>
          <p:nvPr/>
        </p:nvSpPr>
        <p:spPr bwMode="auto">
          <a:xfrm>
            <a:off x="5105400" y="4419600"/>
            <a:ext cx="33528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4102" name="Line 6"/>
          <p:cNvSpPr>
            <a:spLocks noChangeShapeType="1"/>
          </p:cNvSpPr>
          <p:nvPr/>
        </p:nvSpPr>
        <p:spPr bwMode="auto">
          <a:xfrm>
            <a:off x="2743200" y="2514600"/>
            <a:ext cx="0" cy="36576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4103" name="Line 7"/>
          <p:cNvSpPr>
            <a:spLocks noChangeShapeType="1"/>
          </p:cNvSpPr>
          <p:nvPr/>
        </p:nvSpPr>
        <p:spPr bwMode="auto">
          <a:xfrm>
            <a:off x="6934200" y="2667000"/>
            <a:ext cx="0" cy="36576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4104" name="Line 8"/>
          <p:cNvSpPr>
            <a:spLocks noChangeShapeType="1"/>
          </p:cNvSpPr>
          <p:nvPr/>
        </p:nvSpPr>
        <p:spPr bwMode="auto">
          <a:xfrm>
            <a:off x="1600200" y="2971800"/>
            <a:ext cx="2362200" cy="29718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4105" name="Line 9"/>
          <p:cNvSpPr>
            <a:spLocks noChangeShapeType="1"/>
          </p:cNvSpPr>
          <p:nvPr/>
        </p:nvSpPr>
        <p:spPr bwMode="auto">
          <a:xfrm rot="5400000">
            <a:off x="1790700" y="2857500"/>
            <a:ext cx="1905000" cy="32004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4106" name="Line 10"/>
          <p:cNvSpPr>
            <a:spLocks noChangeShapeType="1"/>
          </p:cNvSpPr>
          <p:nvPr/>
        </p:nvSpPr>
        <p:spPr bwMode="auto">
          <a:xfrm rot="3472860">
            <a:off x="1676400" y="2667000"/>
            <a:ext cx="2362200" cy="29718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4107" name="Line 11"/>
          <p:cNvSpPr>
            <a:spLocks noChangeShapeType="1"/>
          </p:cNvSpPr>
          <p:nvPr/>
        </p:nvSpPr>
        <p:spPr bwMode="auto">
          <a:xfrm flipV="1">
            <a:off x="5410200" y="2743200"/>
            <a:ext cx="2057400" cy="27432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4108" name="Line 12"/>
          <p:cNvSpPr>
            <a:spLocks noChangeShapeType="1"/>
          </p:cNvSpPr>
          <p:nvPr/>
        </p:nvSpPr>
        <p:spPr bwMode="auto">
          <a:xfrm flipV="1">
            <a:off x="5715000" y="2971800"/>
            <a:ext cx="2057400" cy="27432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4109" name="Line 13"/>
          <p:cNvSpPr>
            <a:spLocks noChangeShapeType="1"/>
          </p:cNvSpPr>
          <p:nvPr/>
        </p:nvSpPr>
        <p:spPr bwMode="auto">
          <a:xfrm flipV="1">
            <a:off x="6248400" y="3200400"/>
            <a:ext cx="2057400" cy="27432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4110" name="Text Box 14"/>
          <p:cNvSpPr txBox="1">
            <a:spLocks noChangeArrowheads="1"/>
          </p:cNvSpPr>
          <p:nvPr/>
        </p:nvSpPr>
        <p:spPr bwMode="auto">
          <a:xfrm>
            <a:off x="3429000" y="2743200"/>
            <a:ext cx="927100" cy="1465263"/>
          </a:xfrm>
          <a:prstGeom prst="rect">
            <a:avLst/>
          </a:prstGeom>
          <a:noFill/>
          <a:ln w="9525">
            <a:noFill/>
            <a:miter lim="800000"/>
            <a:headEnd/>
            <a:tailEnd/>
          </a:ln>
          <a:effectLst/>
        </p:spPr>
        <p:txBody>
          <a:bodyPr wrap="none">
            <a:spAutoFit/>
          </a:bodyPr>
          <a:lstStyle/>
          <a:p>
            <a:r>
              <a:rPr lang="en-US"/>
              <a:t>y = </a:t>
            </a:r>
            <a:r>
              <a:rPr lang="en-US">
                <a:solidFill>
                  <a:srgbClr val="FF0000"/>
                </a:solidFill>
              </a:rPr>
              <a:t>2</a:t>
            </a:r>
            <a:r>
              <a:rPr lang="en-US"/>
              <a:t>x</a:t>
            </a:r>
          </a:p>
          <a:p>
            <a:endParaRPr lang="en-US"/>
          </a:p>
          <a:p>
            <a:endParaRPr lang="en-US"/>
          </a:p>
          <a:p>
            <a:endParaRPr lang="en-US"/>
          </a:p>
          <a:p>
            <a:r>
              <a:rPr lang="en-US"/>
              <a:t>y = </a:t>
            </a:r>
            <a:r>
              <a:rPr lang="en-US">
                <a:solidFill>
                  <a:srgbClr val="FF0000"/>
                </a:solidFill>
              </a:rPr>
              <a:t>½ </a:t>
            </a:r>
            <a:r>
              <a:rPr lang="en-US"/>
              <a:t>x</a:t>
            </a:r>
          </a:p>
        </p:txBody>
      </p:sp>
      <p:sp>
        <p:nvSpPr>
          <p:cNvPr id="4111" name="Text Box 15"/>
          <p:cNvSpPr txBox="1">
            <a:spLocks noChangeArrowheads="1"/>
          </p:cNvSpPr>
          <p:nvPr/>
        </p:nvSpPr>
        <p:spPr bwMode="auto">
          <a:xfrm>
            <a:off x="3429000" y="5029200"/>
            <a:ext cx="876300" cy="366713"/>
          </a:xfrm>
          <a:prstGeom prst="rect">
            <a:avLst/>
          </a:prstGeom>
          <a:noFill/>
          <a:ln w="9525">
            <a:noFill/>
            <a:miter lim="800000"/>
            <a:headEnd/>
            <a:tailEnd/>
          </a:ln>
          <a:effectLst/>
        </p:spPr>
        <p:txBody>
          <a:bodyPr wrap="none">
            <a:spAutoFit/>
          </a:bodyPr>
          <a:lstStyle/>
          <a:p>
            <a:r>
              <a:rPr lang="en-US"/>
              <a:t>y = </a:t>
            </a:r>
            <a:r>
              <a:rPr lang="en-US">
                <a:solidFill>
                  <a:srgbClr val="FF0000"/>
                </a:solidFill>
              </a:rPr>
              <a:t>-2</a:t>
            </a:r>
            <a:r>
              <a:rPr lang="en-US"/>
              <a:t>x</a:t>
            </a:r>
          </a:p>
        </p:txBody>
      </p:sp>
      <p:sp>
        <p:nvSpPr>
          <p:cNvPr id="4112" name="Text Box 16"/>
          <p:cNvSpPr txBox="1">
            <a:spLocks noChangeArrowheads="1"/>
          </p:cNvSpPr>
          <p:nvPr/>
        </p:nvSpPr>
        <p:spPr bwMode="auto">
          <a:xfrm>
            <a:off x="914400" y="6340475"/>
            <a:ext cx="3332163" cy="517525"/>
          </a:xfrm>
          <a:prstGeom prst="rect">
            <a:avLst/>
          </a:prstGeom>
          <a:noFill/>
          <a:ln w="9525">
            <a:noFill/>
            <a:miter lim="800000"/>
            <a:headEnd/>
            <a:tailEnd/>
          </a:ln>
          <a:effectLst/>
        </p:spPr>
        <p:txBody>
          <a:bodyPr wrap="none">
            <a:spAutoFit/>
          </a:bodyPr>
          <a:lstStyle/>
          <a:p>
            <a:r>
              <a:rPr lang="en-US" sz="1400" b="1"/>
              <a:t>These lines have the </a:t>
            </a:r>
          </a:p>
          <a:p>
            <a:r>
              <a:rPr lang="en-US" sz="1400" b="1" u="sng"/>
              <a:t>same y- intercept</a:t>
            </a:r>
            <a:r>
              <a:rPr lang="en-US" sz="1400" b="1"/>
              <a:t> but </a:t>
            </a:r>
            <a:r>
              <a:rPr lang="en-US" sz="1400" b="1" u="sng">
                <a:solidFill>
                  <a:srgbClr val="FF0000"/>
                </a:solidFill>
              </a:rPr>
              <a:t>different slopes</a:t>
            </a:r>
          </a:p>
        </p:txBody>
      </p:sp>
      <p:sp>
        <p:nvSpPr>
          <p:cNvPr id="4113" name="Text Box 17"/>
          <p:cNvSpPr txBox="1">
            <a:spLocks noChangeArrowheads="1"/>
          </p:cNvSpPr>
          <p:nvPr/>
        </p:nvSpPr>
        <p:spPr bwMode="auto">
          <a:xfrm>
            <a:off x="5105400" y="3657600"/>
            <a:ext cx="1187450" cy="366713"/>
          </a:xfrm>
          <a:prstGeom prst="rect">
            <a:avLst/>
          </a:prstGeom>
          <a:noFill/>
          <a:ln w="9525">
            <a:noFill/>
            <a:miter lim="800000"/>
            <a:headEnd/>
            <a:tailEnd/>
          </a:ln>
          <a:effectLst/>
        </p:spPr>
        <p:txBody>
          <a:bodyPr wrap="none">
            <a:spAutoFit/>
          </a:bodyPr>
          <a:lstStyle/>
          <a:p>
            <a:r>
              <a:rPr lang="en-US"/>
              <a:t>y = </a:t>
            </a:r>
            <a:r>
              <a:rPr lang="en-US">
                <a:solidFill>
                  <a:srgbClr val="FF0000"/>
                </a:solidFill>
              </a:rPr>
              <a:t>2</a:t>
            </a:r>
            <a:r>
              <a:rPr lang="en-US"/>
              <a:t>x + 3</a:t>
            </a:r>
          </a:p>
        </p:txBody>
      </p:sp>
      <p:sp>
        <p:nvSpPr>
          <p:cNvPr id="4114" name="Text Box 18"/>
          <p:cNvSpPr txBox="1">
            <a:spLocks noChangeArrowheads="1"/>
          </p:cNvSpPr>
          <p:nvPr/>
        </p:nvSpPr>
        <p:spPr bwMode="auto">
          <a:xfrm>
            <a:off x="7680325" y="2474913"/>
            <a:ext cx="1187450" cy="366712"/>
          </a:xfrm>
          <a:prstGeom prst="rect">
            <a:avLst/>
          </a:prstGeom>
          <a:noFill/>
          <a:ln w="9525">
            <a:noFill/>
            <a:miter lim="800000"/>
            <a:headEnd/>
            <a:tailEnd/>
          </a:ln>
          <a:effectLst/>
        </p:spPr>
        <p:txBody>
          <a:bodyPr wrap="none">
            <a:spAutoFit/>
          </a:bodyPr>
          <a:lstStyle/>
          <a:p>
            <a:r>
              <a:rPr lang="en-US"/>
              <a:t>y = </a:t>
            </a:r>
            <a:r>
              <a:rPr lang="en-US">
                <a:solidFill>
                  <a:srgbClr val="FF0000"/>
                </a:solidFill>
              </a:rPr>
              <a:t>2</a:t>
            </a:r>
            <a:r>
              <a:rPr lang="en-US"/>
              <a:t>x + 1</a:t>
            </a:r>
          </a:p>
        </p:txBody>
      </p:sp>
      <p:sp>
        <p:nvSpPr>
          <p:cNvPr id="4115" name="Text Box 19"/>
          <p:cNvSpPr txBox="1">
            <a:spLocks noChangeArrowheads="1"/>
          </p:cNvSpPr>
          <p:nvPr/>
        </p:nvSpPr>
        <p:spPr bwMode="auto">
          <a:xfrm>
            <a:off x="7299325" y="4760913"/>
            <a:ext cx="1130300" cy="366712"/>
          </a:xfrm>
          <a:prstGeom prst="rect">
            <a:avLst/>
          </a:prstGeom>
          <a:noFill/>
          <a:ln w="9525">
            <a:noFill/>
            <a:miter lim="800000"/>
            <a:headEnd/>
            <a:tailEnd/>
          </a:ln>
          <a:effectLst/>
        </p:spPr>
        <p:txBody>
          <a:bodyPr wrap="none">
            <a:spAutoFit/>
          </a:bodyPr>
          <a:lstStyle/>
          <a:p>
            <a:r>
              <a:rPr lang="en-US"/>
              <a:t>y = </a:t>
            </a:r>
            <a:r>
              <a:rPr lang="en-US">
                <a:solidFill>
                  <a:srgbClr val="FF0000"/>
                </a:solidFill>
              </a:rPr>
              <a:t>2</a:t>
            </a:r>
            <a:r>
              <a:rPr lang="en-US"/>
              <a:t>x - 2</a:t>
            </a:r>
          </a:p>
        </p:txBody>
      </p:sp>
      <p:sp>
        <p:nvSpPr>
          <p:cNvPr id="4116" name="Text Box 20"/>
          <p:cNvSpPr txBox="1">
            <a:spLocks noChangeArrowheads="1"/>
          </p:cNvSpPr>
          <p:nvPr/>
        </p:nvSpPr>
        <p:spPr bwMode="auto">
          <a:xfrm>
            <a:off x="5791200" y="6340475"/>
            <a:ext cx="2978150" cy="517525"/>
          </a:xfrm>
          <a:prstGeom prst="rect">
            <a:avLst/>
          </a:prstGeom>
          <a:noFill/>
          <a:ln w="9525">
            <a:noFill/>
            <a:miter lim="800000"/>
            <a:headEnd/>
            <a:tailEnd/>
          </a:ln>
          <a:effectLst/>
        </p:spPr>
        <p:txBody>
          <a:bodyPr wrap="none">
            <a:spAutoFit/>
          </a:bodyPr>
          <a:lstStyle/>
          <a:p>
            <a:r>
              <a:rPr lang="en-US" sz="1400" b="1"/>
              <a:t> These lines have the </a:t>
            </a:r>
            <a:r>
              <a:rPr lang="en-US" sz="1400" b="1" u="sng">
                <a:solidFill>
                  <a:srgbClr val="FF0000"/>
                </a:solidFill>
              </a:rPr>
              <a:t>same slope</a:t>
            </a:r>
          </a:p>
          <a:p>
            <a:r>
              <a:rPr lang="en-US" sz="1400" b="1"/>
              <a:t> but </a:t>
            </a:r>
            <a:r>
              <a:rPr lang="en-US" sz="1400" b="1" u="sng"/>
              <a:t>different y - intercepts</a:t>
            </a:r>
          </a:p>
        </p:txBody>
      </p:sp>
      <p:sp>
        <p:nvSpPr>
          <p:cNvPr id="4117" name="Text Box 21"/>
          <p:cNvSpPr txBox="1">
            <a:spLocks noChangeArrowheads="1"/>
          </p:cNvSpPr>
          <p:nvPr/>
        </p:nvSpPr>
        <p:spPr bwMode="auto">
          <a:xfrm>
            <a:off x="6553200" y="3200400"/>
            <a:ext cx="365125" cy="2047875"/>
          </a:xfrm>
          <a:prstGeom prst="rect">
            <a:avLst/>
          </a:prstGeom>
          <a:noFill/>
          <a:ln w="9525">
            <a:noFill/>
            <a:miter lim="800000"/>
            <a:headEnd/>
            <a:tailEnd/>
          </a:ln>
          <a:effectLst/>
        </p:spPr>
        <p:txBody>
          <a:bodyPr wrap="none">
            <a:spAutoFit/>
          </a:bodyPr>
          <a:lstStyle/>
          <a:p>
            <a:r>
              <a:rPr lang="en-US" sz="1600"/>
              <a:t>3</a:t>
            </a:r>
          </a:p>
          <a:p>
            <a:endParaRPr lang="en-US" sz="1600"/>
          </a:p>
          <a:p>
            <a:endParaRPr lang="en-US" sz="1600"/>
          </a:p>
          <a:p>
            <a:r>
              <a:rPr lang="en-US" sz="1600"/>
              <a:t>1</a:t>
            </a:r>
          </a:p>
          <a:p>
            <a:endParaRPr lang="en-US" sz="1600"/>
          </a:p>
          <a:p>
            <a:endParaRPr lang="en-US" sz="1600"/>
          </a:p>
          <a:p>
            <a:endParaRPr lang="en-US" sz="1600"/>
          </a:p>
          <a:p>
            <a:r>
              <a:rPr lang="en-US" sz="1600"/>
              <a:t>-2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304800"/>
            <a:ext cx="8839200" cy="762000"/>
          </a:xfrm>
        </p:spPr>
        <p:txBody>
          <a:bodyPr>
            <a:normAutofit fontScale="90000"/>
          </a:bodyPr>
          <a:lstStyle/>
          <a:p>
            <a:r>
              <a:rPr lang="en-US" sz="3200" b="1"/>
              <a:t>1.5  Slope – Intercept Form</a:t>
            </a:r>
            <a:br>
              <a:rPr lang="en-US" sz="3200" b="1"/>
            </a:br>
            <a:r>
              <a:rPr lang="en-US" sz="1600" b="1"/>
              <a:t> </a:t>
            </a:r>
            <a:r>
              <a:rPr lang="en-US" sz="1600" b="1" u="sng">
                <a:solidFill>
                  <a:schemeClr val="tx1"/>
                </a:solidFill>
              </a:rPr>
              <a:t>General</a:t>
            </a:r>
            <a:r>
              <a:rPr lang="en-US" sz="1600" b="1">
                <a:solidFill>
                  <a:schemeClr val="tx1"/>
                </a:solidFill>
              </a:rPr>
              <a:t> </a:t>
            </a:r>
            <a:r>
              <a:rPr lang="en-US" sz="3200" b="1">
                <a:solidFill>
                  <a:schemeClr val="tx1"/>
                </a:solidFill>
              </a:rPr>
              <a:t/>
            </a:r>
            <a:br>
              <a:rPr lang="en-US" sz="3200" b="1">
                <a:solidFill>
                  <a:schemeClr val="tx1"/>
                </a:solidFill>
              </a:rPr>
            </a:br>
            <a:r>
              <a:rPr lang="en-US" sz="2400" b="1"/>
              <a:t>y = mx + b ( </a:t>
            </a:r>
            <a:r>
              <a:rPr lang="en-US" sz="2000" b="1"/>
              <a:t>m is slope of a line, and b is the y- intercept)</a:t>
            </a:r>
          </a:p>
        </p:txBody>
      </p:sp>
      <p:sp>
        <p:nvSpPr>
          <p:cNvPr id="6147" name="Rectangle 3"/>
          <p:cNvSpPr>
            <a:spLocks noGrp="1" noChangeArrowheads="1"/>
          </p:cNvSpPr>
          <p:nvPr>
            <p:ph idx="1"/>
          </p:nvPr>
        </p:nvSpPr>
        <p:spPr>
          <a:xfrm>
            <a:off x="152400" y="1066800"/>
            <a:ext cx="8305800" cy="5029200"/>
          </a:xfrm>
        </p:spPr>
        <p:txBody>
          <a:bodyPr/>
          <a:lstStyle/>
          <a:p>
            <a:pPr>
              <a:buFontTx/>
              <a:buNone/>
            </a:pPr>
            <a:endParaRPr lang="en-US" sz="2400"/>
          </a:p>
          <a:p>
            <a:pPr>
              <a:buFontTx/>
              <a:buNone/>
            </a:pPr>
            <a:r>
              <a:rPr lang="en-US" sz="2400" b="1" u="sng">
                <a:solidFill>
                  <a:srgbClr val="FF0066"/>
                </a:solidFill>
              </a:rPr>
              <a:t> </a:t>
            </a:r>
          </a:p>
          <a:p>
            <a:pPr>
              <a:buFontTx/>
              <a:buNone/>
            </a:pPr>
            <a:r>
              <a:rPr lang="en-US" sz="2400" b="1"/>
              <a:t>Slope- Intercept Method of Graphing</a:t>
            </a:r>
            <a:r>
              <a:rPr lang="en-US" sz="2400"/>
              <a:t> </a:t>
            </a:r>
          </a:p>
        </p:txBody>
      </p:sp>
      <p:sp>
        <p:nvSpPr>
          <p:cNvPr id="6152" name="Line 8"/>
          <p:cNvSpPr>
            <a:spLocks noChangeShapeType="1"/>
          </p:cNvSpPr>
          <p:nvPr/>
        </p:nvSpPr>
        <p:spPr bwMode="auto">
          <a:xfrm>
            <a:off x="1981200" y="4572000"/>
            <a:ext cx="2895600" cy="0"/>
          </a:xfrm>
          <a:prstGeom prst="line">
            <a:avLst/>
          </a:prstGeom>
          <a:noFill/>
          <a:ln w="9525">
            <a:solidFill>
              <a:schemeClr val="tx1"/>
            </a:solidFill>
            <a:round/>
            <a:headEnd/>
            <a:tailEnd type="triangle" w="med" len="med"/>
          </a:ln>
          <a:effectLst/>
        </p:spPr>
        <p:txBody>
          <a:bodyPr/>
          <a:lstStyle/>
          <a:p>
            <a:endParaRPr lang="en-US"/>
          </a:p>
        </p:txBody>
      </p:sp>
      <p:sp>
        <p:nvSpPr>
          <p:cNvPr id="6153" name="Line 9"/>
          <p:cNvSpPr>
            <a:spLocks noChangeShapeType="1"/>
          </p:cNvSpPr>
          <p:nvPr/>
        </p:nvSpPr>
        <p:spPr bwMode="auto">
          <a:xfrm>
            <a:off x="2819400" y="3124200"/>
            <a:ext cx="0" cy="2667000"/>
          </a:xfrm>
          <a:prstGeom prst="line">
            <a:avLst/>
          </a:prstGeom>
          <a:noFill/>
          <a:ln w="9525">
            <a:solidFill>
              <a:schemeClr val="tx1"/>
            </a:solidFill>
            <a:round/>
            <a:headEnd/>
            <a:tailEnd type="triangle" w="med" len="med"/>
          </a:ln>
          <a:effectLst/>
        </p:spPr>
        <p:txBody>
          <a:bodyPr/>
          <a:lstStyle/>
          <a:p>
            <a:endParaRPr lang="en-US"/>
          </a:p>
        </p:txBody>
      </p:sp>
      <p:sp>
        <p:nvSpPr>
          <p:cNvPr id="6154" name="Line 10"/>
          <p:cNvSpPr>
            <a:spLocks noChangeShapeType="1"/>
          </p:cNvSpPr>
          <p:nvPr/>
        </p:nvSpPr>
        <p:spPr bwMode="auto">
          <a:xfrm flipV="1">
            <a:off x="1905000" y="2971800"/>
            <a:ext cx="3200400" cy="1905000"/>
          </a:xfrm>
          <a:prstGeom prst="line">
            <a:avLst/>
          </a:prstGeom>
          <a:noFill/>
          <a:ln w="9525">
            <a:solidFill>
              <a:srgbClr val="FF0066"/>
            </a:solidFill>
            <a:round/>
            <a:headEnd type="triangle" w="med" len="med"/>
            <a:tailEnd type="triangle" w="med" len="med"/>
          </a:ln>
          <a:effectLst/>
        </p:spPr>
        <p:txBody>
          <a:bodyPr/>
          <a:lstStyle/>
          <a:p>
            <a:endParaRPr lang="en-US"/>
          </a:p>
        </p:txBody>
      </p:sp>
      <p:sp>
        <p:nvSpPr>
          <p:cNvPr id="6155" name="Text Box 11"/>
          <p:cNvSpPr txBox="1">
            <a:spLocks noChangeArrowheads="1"/>
          </p:cNvSpPr>
          <p:nvPr/>
        </p:nvSpPr>
        <p:spPr bwMode="auto">
          <a:xfrm>
            <a:off x="3505200" y="4114800"/>
            <a:ext cx="1376363" cy="336550"/>
          </a:xfrm>
          <a:prstGeom prst="rect">
            <a:avLst/>
          </a:prstGeom>
          <a:noFill/>
          <a:ln w="9525">
            <a:noFill/>
            <a:miter lim="800000"/>
            <a:headEnd/>
            <a:tailEnd/>
          </a:ln>
          <a:effectLst/>
        </p:spPr>
        <p:txBody>
          <a:bodyPr wrap="none">
            <a:spAutoFit/>
          </a:bodyPr>
          <a:lstStyle/>
          <a:p>
            <a:r>
              <a:rPr lang="en-US" sz="1600" b="1">
                <a:latin typeface="Times New Roman" pitchFamily="18" charset="0"/>
              </a:rPr>
              <a:t>b   Start here</a:t>
            </a:r>
            <a:r>
              <a:rPr lang="en-US" sz="1600">
                <a:latin typeface="Times New Roman" pitchFamily="18" charset="0"/>
              </a:rPr>
              <a:t> </a:t>
            </a:r>
          </a:p>
        </p:txBody>
      </p:sp>
      <p:sp>
        <p:nvSpPr>
          <p:cNvPr id="6156" name="Text Box 12"/>
          <p:cNvSpPr txBox="1">
            <a:spLocks noChangeArrowheads="1"/>
          </p:cNvSpPr>
          <p:nvPr/>
        </p:nvSpPr>
        <p:spPr bwMode="auto">
          <a:xfrm>
            <a:off x="4648200" y="2590800"/>
            <a:ext cx="1120775" cy="336550"/>
          </a:xfrm>
          <a:prstGeom prst="rect">
            <a:avLst/>
          </a:prstGeom>
          <a:noFill/>
          <a:ln w="9525">
            <a:noFill/>
            <a:miter lim="800000"/>
            <a:headEnd/>
            <a:tailEnd/>
          </a:ln>
          <a:effectLst/>
        </p:spPr>
        <p:txBody>
          <a:bodyPr wrap="none">
            <a:spAutoFit/>
          </a:bodyPr>
          <a:lstStyle/>
          <a:p>
            <a:r>
              <a:rPr lang="en-US" sz="1600" b="1">
                <a:latin typeface="Times New Roman" pitchFamily="18" charset="0"/>
              </a:rPr>
              <a:t>New point</a:t>
            </a:r>
            <a:r>
              <a:rPr lang="en-US" sz="1600">
                <a:latin typeface="Times New Roman" pitchFamily="18" charset="0"/>
              </a:rPr>
              <a:t> </a:t>
            </a:r>
          </a:p>
        </p:txBody>
      </p:sp>
      <p:sp>
        <p:nvSpPr>
          <p:cNvPr id="6157" name="AutoShape 13"/>
          <p:cNvSpPr>
            <a:spLocks/>
          </p:cNvSpPr>
          <p:nvPr/>
        </p:nvSpPr>
        <p:spPr bwMode="auto">
          <a:xfrm>
            <a:off x="2590800" y="3581400"/>
            <a:ext cx="76200" cy="685800"/>
          </a:xfrm>
          <a:prstGeom prst="leftBrace">
            <a:avLst>
              <a:gd name="adj1" fmla="val 75000"/>
              <a:gd name="adj2" fmla="val 50000"/>
            </a:avLst>
          </a:prstGeom>
          <a:noFill/>
          <a:ln w="9525">
            <a:solidFill>
              <a:schemeClr val="tx1"/>
            </a:solidFill>
            <a:round/>
            <a:headEnd/>
            <a:tailEnd/>
          </a:ln>
          <a:effectLst/>
        </p:spPr>
        <p:txBody>
          <a:bodyPr wrap="none" anchor="ctr"/>
          <a:lstStyle/>
          <a:p>
            <a:endParaRPr lang="en-US"/>
          </a:p>
        </p:txBody>
      </p:sp>
      <p:sp>
        <p:nvSpPr>
          <p:cNvPr id="6158" name="Line 14"/>
          <p:cNvSpPr>
            <a:spLocks noChangeShapeType="1"/>
          </p:cNvSpPr>
          <p:nvPr/>
        </p:nvSpPr>
        <p:spPr bwMode="auto">
          <a:xfrm>
            <a:off x="2819400" y="3505200"/>
            <a:ext cx="1371600" cy="0"/>
          </a:xfrm>
          <a:prstGeom prst="line">
            <a:avLst/>
          </a:prstGeom>
          <a:noFill/>
          <a:ln w="9525">
            <a:solidFill>
              <a:schemeClr val="tx1"/>
            </a:solidFill>
            <a:round/>
            <a:headEnd/>
            <a:tailEnd/>
          </a:ln>
          <a:effectLst/>
        </p:spPr>
        <p:txBody>
          <a:bodyPr/>
          <a:lstStyle/>
          <a:p>
            <a:endParaRPr lang="en-US"/>
          </a:p>
        </p:txBody>
      </p:sp>
      <p:sp>
        <p:nvSpPr>
          <p:cNvPr id="6159" name="AutoShape 15"/>
          <p:cNvSpPr>
            <a:spLocks/>
          </p:cNvSpPr>
          <p:nvPr/>
        </p:nvSpPr>
        <p:spPr bwMode="auto">
          <a:xfrm rot="5400000">
            <a:off x="3505200" y="2590800"/>
            <a:ext cx="76200" cy="1143000"/>
          </a:xfrm>
          <a:prstGeom prst="leftBrace">
            <a:avLst>
              <a:gd name="adj1" fmla="val 125000"/>
              <a:gd name="adj2" fmla="val 50000"/>
            </a:avLst>
          </a:prstGeom>
          <a:noFill/>
          <a:ln w="9525">
            <a:solidFill>
              <a:schemeClr val="tx1"/>
            </a:solidFill>
            <a:round/>
            <a:headEnd/>
            <a:tailEnd/>
          </a:ln>
          <a:effectLst/>
        </p:spPr>
        <p:txBody>
          <a:bodyPr wrap="none" anchor="ctr"/>
          <a:lstStyle/>
          <a:p>
            <a:endParaRPr lang="en-US"/>
          </a:p>
        </p:txBody>
      </p:sp>
      <p:sp>
        <p:nvSpPr>
          <p:cNvPr id="6160" name="Text Box 16"/>
          <p:cNvSpPr txBox="1">
            <a:spLocks noChangeArrowheads="1"/>
          </p:cNvSpPr>
          <p:nvPr/>
        </p:nvSpPr>
        <p:spPr bwMode="auto">
          <a:xfrm>
            <a:off x="4724400" y="3200400"/>
            <a:ext cx="1104900" cy="336550"/>
          </a:xfrm>
          <a:prstGeom prst="rect">
            <a:avLst/>
          </a:prstGeom>
          <a:noFill/>
          <a:ln w="9525">
            <a:noFill/>
            <a:miter lim="800000"/>
            <a:headEnd/>
            <a:tailEnd/>
          </a:ln>
          <a:effectLst/>
        </p:spPr>
        <p:txBody>
          <a:bodyPr wrap="none">
            <a:spAutoFit/>
          </a:bodyPr>
          <a:lstStyle/>
          <a:p>
            <a:r>
              <a:rPr lang="en-US" sz="1600" b="1">
                <a:latin typeface="Times New Roman" pitchFamily="18" charset="0"/>
              </a:rPr>
              <a:t>y = mx + b</a:t>
            </a:r>
          </a:p>
        </p:txBody>
      </p:sp>
      <p:sp>
        <p:nvSpPr>
          <p:cNvPr id="6161" name="Line 17"/>
          <p:cNvSpPr>
            <a:spLocks noChangeShapeType="1"/>
          </p:cNvSpPr>
          <p:nvPr/>
        </p:nvSpPr>
        <p:spPr bwMode="auto">
          <a:xfrm flipH="1">
            <a:off x="2971800" y="4343400"/>
            <a:ext cx="304800" cy="0"/>
          </a:xfrm>
          <a:prstGeom prst="line">
            <a:avLst/>
          </a:prstGeom>
          <a:noFill/>
          <a:ln w="9525">
            <a:solidFill>
              <a:schemeClr val="tx1"/>
            </a:solidFill>
            <a:round/>
            <a:headEnd/>
            <a:tailEnd type="triangle" w="med" len="med"/>
          </a:ln>
          <a:effectLst/>
        </p:spPr>
        <p:txBody>
          <a:bodyPr/>
          <a:lstStyle/>
          <a:p>
            <a:endParaRPr lang="en-US"/>
          </a:p>
        </p:txBody>
      </p:sp>
      <p:sp>
        <p:nvSpPr>
          <p:cNvPr id="6162" name="Line 18"/>
          <p:cNvSpPr>
            <a:spLocks noChangeShapeType="1"/>
          </p:cNvSpPr>
          <p:nvPr/>
        </p:nvSpPr>
        <p:spPr bwMode="auto">
          <a:xfrm flipH="1">
            <a:off x="4343400" y="2895600"/>
            <a:ext cx="609600" cy="381000"/>
          </a:xfrm>
          <a:prstGeom prst="line">
            <a:avLst/>
          </a:prstGeom>
          <a:noFill/>
          <a:ln w="9525">
            <a:solidFill>
              <a:schemeClr val="tx1"/>
            </a:solidFill>
            <a:round/>
            <a:headEnd/>
            <a:tailEnd type="triangle" w="med" len="med"/>
          </a:ln>
          <a:effectLst/>
        </p:spPr>
        <p:txBody>
          <a:bodyPr/>
          <a:lstStyle/>
          <a:p>
            <a:endParaRPr lang="en-US"/>
          </a:p>
        </p:txBody>
      </p:sp>
      <p:sp>
        <p:nvSpPr>
          <p:cNvPr id="6163" name="AutoShape 19"/>
          <p:cNvSpPr>
            <a:spLocks noChangeArrowheads="1"/>
          </p:cNvSpPr>
          <p:nvPr/>
        </p:nvSpPr>
        <p:spPr bwMode="auto">
          <a:xfrm>
            <a:off x="3200400" y="2819400"/>
            <a:ext cx="152400" cy="1524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6164" name="Text Box 20"/>
          <p:cNvSpPr txBox="1">
            <a:spLocks noChangeArrowheads="1"/>
          </p:cNvSpPr>
          <p:nvPr/>
        </p:nvSpPr>
        <p:spPr bwMode="auto">
          <a:xfrm>
            <a:off x="3352800" y="2667000"/>
            <a:ext cx="298450" cy="366713"/>
          </a:xfrm>
          <a:prstGeom prst="rect">
            <a:avLst/>
          </a:prstGeom>
          <a:noFill/>
          <a:ln w="9525">
            <a:noFill/>
            <a:miter lim="800000"/>
            <a:headEnd/>
            <a:tailEnd/>
          </a:ln>
          <a:effectLst/>
        </p:spPr>
        <p:txBody>
          <a:bodyPr wrap="none">
            <a:spAutoFit/>
          </a:bodyPr>
          <a:lstStyle/>
          <a:p>
            <a:r>
              <a:rPr lang="en-US">
                <a:latin typeface="Times New Roman" pitchFamily="18" charset="0"/>
              </a:rPr>
              <a:t>x</a:t>
            </a:r>
          </a:p>
        </p:txBody>
      </p:sp>
      <p:sp>
        <p:nvSpPr>
          <p:cNvPr id="6165" name="AutoShape 21"/>
          <p:cNvSpPr>
            <a:spLocks noChangeArrowheads="1"/>
          </p:cNvSpPr>
          <p:nvPr/>
        </p:nvSpPr>
        <p:spPr bwMode="auto">
          <a:xfrm>
            <a:off x="2057400" y="4038600"/>
            <a:ext cx="152400" cy="1524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6166" name="Text Box 22"/>
          <p:cNvSpPr txBox="1">
            <a:spLocks noChangeArrowheads="1"/>
          </p:cNvSpPr>
          <p:nvPr/>
        </p:nvSpPr>
        <p:spPr bwMode="auto">
          <a:xfrm>
            <a:off x="2209800" y="3886200"/>
            <a:ext cx="298450" cy="366713"/>
          </a:xfrm>
          <a:prstGeom prst="rect">
            <a:avLst/>
          </a:prstGeom>
          <a:noFill/>
          <a:ln w="9525">
            <a:noFill/>
            <a:miter lim="800000"/>
            <a:headEnd/>
            <a:tailEnd/>
          </a:ln>
          <a:effectLst/>
        </p:spPr>
        <p:txBody>
          <a:bodyPr wrap="none">
            <a:spAutoFit/>
          </a:bodyPr>
          <a:lstStyle/>
          <a:p>
            <a:r>
              <a:rPr lang="en-US">
                <a:latin typeface="Times New Roman" pitchFamily="18" charset="0"/>
              </a:rPr>
              <a:t>y</a:t>
            </a:r>
          </a:p>
        </p:txBody>
      </p:sp>
      <p:sp>
        <p:nvSpPr>
          <p:cNvPr id="6167" name="Oval 23"/>
          <p:cNvSpPr>
            <a:spLocks noChangeArrowheads="1"/>
          </p:cNvSpPr>
          <p:nvPr/>
        </p:nvSpPr>
        <p:spPr bwMode="auto">
          <a:xfrm flipH="1">
            <a:off x="2743200" y="43434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168" name="Oval 24"/>
          <p:cNvSpPr>
            <a:spLocks noChangeArrowheads="1"/>
          </p:cNvSpPr>
          <p:nvPr/>
        </p:nvSpPr>
        <p:spPr bwMode="auto">
          <a:xfrm flipH="1">
            <a:off x="4191000" y="34290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0"/>
            <a:ext cx="7772400" cy="838200"/>
          </a:xfrm>
        </p:spPr>
        <p:txBody>
          <a:bodyPr/>
          <a:lstStyle/>
          <a:p>
            <a:r>
              <a:rPr lang="en-US" sz="3200" b="1"/>
              <a:t>Point- Slope Form ( pg 82 )</a:t>
            </a:r>
          </a:p>
        </p:txBody>
      </p:sp>
      <p:sp>
        <p:nvSpPr>
          <p:cNvPr id="5123" name="Rectangle 3"/>
          <p:cNvSpPr>
            <a:spLocks noGrp="1" noChangeArrowheads="1"/>
          </p:cNvSpPr>
          <p:nvPr>
            <p:ph idx="1"/>
          </p:nvPr>
        </p:nvSpPr>
        <p:spPr>
          <a:xfrm>
            <a:off x="533400" y="762000"/>
            <a:ext cx="7772400" cy="4343400"/>
          </a:xfrm>
        </p:spPr>
        <p:txBody>
          <a:bodyPr/>
          <a:lstStyle/>
          <a:p>
            <a:pPr>
              <a:buFontTx/>
              <a:buNone/>
            </a:pPr>
            <a:r>
              <a:rPr lang="en-US" sz="2000" b="1"/>
              <a:t>Point- Slope Form</a:t>
            </a:r>
            <a:r>
              <a:rPr lang="en-US" sz="2000"/>
              <a:t>   </a:t>
            </a:r>
            <a:r>
              <a:rPr lang="en-US" sz="2000" b="1"/>
              <a:t>y = y</a:t>
            </a:r>
            <a:r>
              <a:rPr lang="en-US" sz="2000" b="1" baseline="-25000"/>
              <a:t>1 </a:t>
            </a:r>
            <a:r>
              <a:rPr lang="en-US" sz="2000" b="1"/>
              <a:t>+ m  (x – x</a:t>
            </a:r>
            <a:r>
              <a:rPr lang="en-US" sz="2000" b="1" baseline="-25000"/>
              <a:t>1</a:t>
            </a:r>
            <a:r>
              <a:rPr lang="en-US" sz="2000" b="1"/>
              <a:t>)</a:t>
            </a:r>
          </a:p>
          <a:p>
            <a:pPr>
              <a:buFontTx/>
              <a:buNone/>
            </a:pPr>
            <a:endParaRPr lang="en-US" sz="2400" b="1"/>
          </a:p>
        </p:txBody>
      </p:sp>
      <p:sp>
        <p:nvSpPr>
          <p:cNvPr id="5124" name="Line 4"/>
          <p:cNvSpPr>
            <a:spLocks noChangeShapeType="1"/>
          </p:cNvSpPr>
          <p:nvPr/>
        </p:nvSpPr>
        <p:spPr bwMode="auto">
          <a:xfrm>
            <a:off x="1371600" y="1447800"/>
            <a:ext cx="4800600" cy="0"/>
          </a:xfrm>
          <a:prstGeom prst="line">
            <a:avLst/>
          </a:prstGeom>
          <a:noFill/>
          <a:ln w="9525">
            <a:solidFill>
              <a:schemeClr val="tx1"/>
            </a:solidFill>
            <a:round/>
            <a:headEnd/>
            <a:tailEnd type="triangle" w="med" len="med"/>
          </a:ln>
          <a:effectLst/>
        </p:spPr>
        <p:txBody>
          <a:bodyPr/>
          <a:lstStyle/>
          <a:p>
            <a:endParaRPr lang="en-US"/>
          </a:p>
        </p:txBody>
      </p:sp>
      <p:sp>
        <p:nvSpPr>
          <p:cNvPr id="5125" name="Line 5"/>
          <p:cNvSpPr>
            <a:spLocks noChangeShapeType="1"/>
          </p:cNvSpPr>
          <p:nvPr/>
        </p:nvSpPr>
        <p:spPr bwMode="auto">
          <a:xfrm flipV="1">
            <a:off x="3200400" y="1219200"/>
            <a:ext cx="0" cy="4038600"/>
          </a:xfrm>
          <a:prstGeom prst="line">
            <a:avLst/>
          </a:prstGeom>
          <a:noFill/>
          <a:ln w="9525">
            <a:solidFill>
              <a:schemeClr val="tx1"/>
            </a:solidFill>
            <a:round/>
            <a:headEnd/>
            <a:tailEnd type="triangle" w="med" len="med"/>
          </a:ln>
          <a:effectLst/>
        </p:spPr>
        <p:txBody>
          <a:bodyPr/>
          <a:lstStyle/>
          <a:p>
            <a:endParaRPr lang="en-US"/>
          </a:p>
        </p:txBody>
      </p:sp>
      <p:sp>
        <p:nvSpPr>
          <p:cNvPr id="5126" name="Line 6"/>
          <p:cNvSpPr>
            <a:spLocks noChangeShapeType="1"/>
          </p:cNvSpPr>
          <p:nvPr/>
        </p:nvSpPr>
        <p:spPr bwMode="auto">
          <a:xfrm>
            <a:off x="2743200" y="1905000"/>
            <a:ext cx="3429000" cy="25908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5127" name="AutoShape 7"/>
          <p:cNvSpPr>
            <a:spLocks noChangeArrowheads="1"/>
          </p:cNvSpPr>
          <p:nvPr/>
        </p:nvSpPr>
        <p:spPr bwMode="auto">
          <a:xfrm>
            <a:off x="4038600" y="3886200"/>
            <a:ext cx="152400" cy="1524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5128" name="Text Box 8"/>
          <p:cNvSpPr txBox="1">
            <a:spLocks noChangeArrowheads="1"/>
          </p:cNvSpPr>
          <p:nvPr/>
        </p:nvSpPr>
        <p:spPr bwMode="auto">
          <a:xfrm>
            <a:off x="4251325" y="3771900"/>
            <a:ext cx="655638" cy="366713"/>
          </a:xfrm>
          <a:prstGeom prst="rect">
            <a:avLst/>
          </a:prstGeom>
          <a:noFill/>
          <a:ln w="9525">
            <a:noFill/>
            <a:miter lim="800000"/>
            <a:headEnd/>
            <a:tailEnd/>
          </a:ln>
          <a:effectLst/>
        </p:spPr>
        <p:txBody>
          <a:bodyPr wrap="none">
            <a:spAutoFit/>
          </a:bodyPr>
          <a:lstStyle/>
          <a:p>
            <a:r>
              <a:rPr lang="en-US">
                <a:solidFill>
                  <a:srgbClr val="FF0066"/>
                </a:solidFill>
                <a:latin typeface="Times New Roman" pitchFamily="18" charset="0"/>
              </a:rPr>
              <a:t>x = 4</a:t>
            </a:r>
          </a:p>
        </p:txBody>
      </p:sp>
      <p:sp>
        <p:nvSpPr>
          <p:cNvPr id="5129" name="AutoShape 9"/>
          <p:cNvSpPr>
            <a:spLocks noChangeArrowheads="1"/>
          </p:cNvSpPr>
          <p:nvPr/>
        </p:nvSpPr>
        <p:spPr bwMode="auto">
          <a:xfrm>
            <a:off x="2743200" y="3124200"/>
            <a:ext cx="152400" cy="1524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5130" name="Text Box 10"/>
          <p:cNvSpPr txBox="1">
            <a:spLocks noChangeArrowheads="1"/>
          </p:cNvSpPr>
          <p:nvPr/>
        </p:nvSpPr>
        <p:spPr bwMode="auto">
          <a:xfrm>
            <a:off x="2971800" y="2971800"/>
            <a:ext cx="731838" cy="366713"/>
          </a:xfrm>
          <a:prstGeom prst="rect">
            <a:avLst/>
          </a:prstGeom>
          <a:noFill/>
          <a:ln w="9525">
            <a:noFill/>
            <a:miter lim="800000"/>
            <a:headEnd/>
            <a:tailEnd/>
          </a:ln>
          <a:effectLst/>
        </p:spPr>
        <p:txBody>
          <a:bodyPr wrap="none">
            <a:spAutoFit/>
          </a:bodyPr>
          <a:lstStyle/>
          <a:p>
            <a:r>
              <a:rPr lang="en-US">
                <a:solidFill>
                  <a:srgbClr val="FF0066"/>
                </a:solidFill>
                <a:latin typeface="Times New Roman" pitchFamily="18" charset="0"/>
              </a:rPr>
              <a:t>y = -3</a:t>
            </a:r>
          </a:p>
        </p:txBody>
      </p:sp>
      <p:sp>
        <p:nvSpPr>
          <p:cNvPr id="5131" name="Text Box 11"/>
          <p:cNvSpPr txBox="1">
            <a:spLocks noChangeArrowheads="1"/>
          </p:cNvSpPr>
          <p:nvPr/>
        </p:nvSpPr>
        <p:spPr bwMode="auto">
          <a:xfrm>
            <a:off x="3810000" y="2362200"/>
            <a:ext cx="812800" cy="366713"/>
          </a:xfrm>
          <a:prstGeom prst="rect">
            <a:avLst/>
          </a:prstGeom>
          <a:noFill/>
          <a:ln w="9525">
            <a:noFill/>
            <a:miter lim="800000"/>
            <a:headEnd/>
            <a:tailEnd/>
          </a:ln>
          <a:effectLst/>
        </p:spPr>
        <p:txBody>
          <a:bodyPr wrap="none">
            <a:spAutoFit/>
          </a:bodyPr>
          <a:lstStyle/>
          <a:p>
            <a:r>
              <a:rPr lang="en-US">
                <a:solidFill>
                  <a:srgbClr val="FF0066"/>
                </a:solidFill>
                <a:latin typeface="Times New Roman" pitchFamily="18" charset="0"/>
              </a:rPr>
              <a:t>(1, - 4)</a:t>
            </a:r>
          </a:p>
        </p:txBody>
      </p:sp>
      <p:sp>
        <p:nvSpPr>
          <p:cNvPr id="5132" name="Text Box 12"/>
          <p:cNvSpPr txBox="1">
            <a:spLocks noChangeArrowheads="1"/>
          </p:cNvSpPr>
          <p:nvPr/>
        </p:nvSpPr>
        <p:spPr bwMode="auto">
          <a:xfrm>
            <a:off x="5394325" y="3619500"/>
            <a:ext cx="812800" cy="366713"/>
          </a:xfrm>
          <a:prstGeom prst="rect">
            <a:avLst/>
          </a:prstGeom>
          <a:noFill/>
          <a:ln w="9525">
            <a:noFill/>
            <a:miter lim="800000"/>
            <a:headEnd/>
            <a:tailEnd/>
          </a:ln>
          <a:effectLst/>
        </p:spPr>
        <p:txBody>
          <a:bodyPr wrap="none">
            <a:spAutoFit/>
          </a:bodyPr>
          <a:lstStyle/>
          <a:p>
            <a:r>
              <a:rPr lang="en-US">
                <a:solidFill>
                  <a:srgbClr val="FF0066"/>
                </a:solidFill>
                <a:latin typeface="Times New Roman" pitchFamily="18" charset="0"/>
              </a:rPr>
              <a:t>(5, - 7)</a:t>
            </a:r>
          </a:p>
        </p:txBody>
      </p:sp>
      <p:sp>
        <p:nvSpPr>
          <p:cNvPr id="5133" name="Text Box 13"/>
          <p:cNvSpPr txBox="1">
            <a:spLocks noChangeArrowheads="1"/>
          </p:cNvSpPr>
          <p:nvPr/>
        </p:nvSpPr>
        <p:spPr bwMode="auto">
          <a:xfrm>
            <a:off x="4953000" y="1066800"/>
            <a:ext cx="298450" cy="366713"/>
          </a:xfrm>
          <a:prstGeom prst="rect">
            <a:avLst/>
          </a:prstGeom>
          <a:noFill/>
          <a:ln w="9525">
            <a:noFill/>
            <a:miter lim="800000"/>
            <a:headEnd/>
            <a:tailEnd/>
          </a:ln>
          <a:effectLst/>
        </p:spPr>
        <p:txBody>
          <a:bodyPr wrap="none">
            <a:spAutoFit/>
          </a:bodyPr>
          <a:lstStyle/>
          <a:p>
            <a:r>
              <a:rPr lang="en-US">
                <a:latin typeface="Times New Roman" pitchFamily="18" charset="0"/>
              </a:rPr>
              <a:t>5</a:t>
            </a:r>
          </a:p>
        </p:txBody>
      </p:sp>
      <p:sp>
        <p:nvSpPr>
          <p:cNvPr id="5134" name="Text Box 14"/>
          <p:cNvSpPr txBox="1">
            <a:spLocks noChangeArrowheads="1"/>
          </p:cNvSpPr>
          <p:nvPr/>
        </p:nvSpPr>
        <p:spPr bwMode="auto">
          <a:xfrm>
            <a:off x="2422525" y="3695700"/>
            <a:ext cx="431800" cy="366713"/>
          </a:xfrm>
          <a:prstGeom prst="rect">
            <a:avLst/>
          </a:prstGeom>
          <a:noFill/>
          <a:ln w="9525">
            <a:noFill/>
            <a:miter lim="800000"/>
            <a:headEnd/>
            <a:tailEnd/>
          </a:ln>
          <a:effectLst/>
        </p:spPr>
        <p:txBody>
          <a:bodyPr wrap="none">
            <a:spAutoFit/>
          </a:bodyPr>
          <a:lstStyle/>
          <a:p>
            <a:r>
              <a:rPr lang="en-US">
                <a:latin typeface="Times New Roman" pitchFamily="18" charset="0"/>
              </a:rPr>
              <a:t>- 7</a:t>
            </a:r>
          </a:p>
        </p:txBody>
      </p:sp>
      <p:sp>
        <p:nvSpPr>
          <p:cNvPr id="5135" name="Text Box 15"/>
          <p:cNvSpPr txBox="1">
            <a:spLocks noChangeArrowheads="1"/>
          </p:cNvSpPr>
          <p:nvPr/>
        </p:nvSpPr>
        <p:spPr bwMode="auto">
          <a:xfrm>
            <a:off x="2422525" y="2476500"/>
            <a:ext cx="431800" cy="366713"/>
          </a:xfrm>
          <a:prstGeom prst="rect">
            <a:avLst/>
          </a:prstGeom>
          <a:noFill/>
          <a:ln w="9525">
            <a:noFill/>
            <a:miter lim="800000"/>
            <a:headEnd/>
            <a:tailEnd/>
          </a:ln>
          <a:effectLst/>
        </p:spPr>
        <p:txBody>
          <a:bodyPr wrap="none">
            <a:spAutoFit/>
          </a:bodyPr>
          <a:lstStyle/>
          <a:p>
            <a:r>
              <a:rPr lang="en-US">
                <a:latin typeface="Times New Roman" pitchFamily="18" charset="0"/>
              </a:rPr>
              <a:t>- 4</a:t>
            </a:r>
          </a:p>
        </p:txBody>
      </p:sp>
      <p:sp>
        <p:nvSpPr>
          <p:cNvPr id="5136" name="Oval 16"/>
          <p:cNvSpPr>
            <a:spLocks noChangeArrowheads="1"/>
          </p:cNvSpPr>
          <p:nvPr/>
        </p:nvSpPr>
        <p:spPr bwMode="auto">
          <a:xfrm>
            <a:off x="3657600" y="25908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137" name="Oval 17"/>
          <p:cNvSpPr>
            <a:spLocks noChangeArrowheads="1"/>
          </p:cNvSpPr>
          <p:nvPr/>
        </p:nvSpPr>
        <p:spPr bwMode="auto">
          <a:xfrm>
            <a:off x="5257800" y="38100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138" name="Line 18"/>
          <p:cNvSpPr>
            <a:spLocks noChangeShapeType="1"/>
          </p:cNvSpPr>
          <p:nvPr/>
        </p:nvSpPr>
        <p:spPr bwMode="auto">
          <a:xfrm>
            <a:off x="3810000" y="3733800"/>
            <a:ext cx="1066800" cy="0"/>
          </a:xfrm>
          <a:prstGeom prst="line">
            <a:avLst/>
          </a:prstGeom>
          <a:noFill/>
          <a:ln w="9525">
            <a:solidFill>
              <a:schemeClr val="tx1"/>
            </a:solidFill>
            <a:round/>
            <a:headEnd/>
            <a:tailEnd type="triangle" w="med" len="med"/>
          </a:ln>
          <a:effectLst/>
        </p:spPr>
        <p:txBody>
          <a:bodyPr/>
          <a:lstStyle/>
          <a:p>
            <a:endParaRPr lang="en-US"/>
          </a:p>
        </p:txBody>
      </p:sp>
      <p:sp>
        <p:nvSpPr>
          <p:cNvPr id="5139" name="Line 19"/>
          <p:cNvSpPr>
            <a:spLocks noChangeShapeType="1"/>
          </p:cNvSpPr>
          <p:nvPr/>
        </p:nvSpPr>
        <p:spPr bwMode="auto">
          <a:xfrm>
            <a:off x="3657600" y="2819400"/>
            <a:ext cx="0" cy="914400"/>
          </a:xfrm>
          <a:prstGeom prst="line">
            <a:avLst/>
          </a:prstGeom>
          <a:noFill/>
          <a:ln w="9525">
            <a:solidFill>
              <a:schemeClr val="tx1"/>
            </a:solidFill>
            <a:round/>
            <a:headEnd/>
            <a:tailEnd type="triangle" w="med" len="med"/>
          </a:ln>
          <a:effectLst/>
        </p:spPr>
        <p:txBody>
          <a:bodyPr/>
          <a:lstStyle/>
          <a:p>
            <a:endParaRPr lang="en-US"/>
          </a:p>
        </p:txBody>
      </p:sp>
      <p:sp>
        <p:nvSpPr>
          <p:cNvPr id="5140" name="Text Box 20"/>
          <p:cNvSpPr txBox="1">
            <a:spLocks noChangeArrowheads="1"/>
          </p:cNvSpPr>
          <p:nvPr/>
        </p:nvSpPr>
        <p:spPr bwMode="auto">
          <a:xfrm>
            <a:off x="6156325" y="1331913"/>
            <a:ext cx="768350" cy="366712"/>
          </a:xfrm>
          <a:prstGeom prst="rect">
            <a:avLst/>
          </a:prstGeom>
          <a:noFill/>
          <a:ln w="9525">
            <a:noFill/>
            <a:miter lim="800000"/>
            <a:headEnd/>
            <a:tailEnd/>
          </a:ln>
          <a:effectLst/>
        </p:spPr>
        <p:txBody>
          <a:bodyPr wrap="none">
            <a:spAutoFit/>
          </a:bodyPr>
          <a:lstStyle/>
          <a:p>
            <a:r>
              <a:rPr lang="en-US"/>
              <a:t>x axis</a:t>
            </a:r>
          </a:p>
        </p:txBody>
      </p:sp>
      <p:sp>
        <p:nvSpPr>
          <p:cNvPr id="5142" name="Text Box 22"/>
          <p:cNvSpPr txBox="1">
            <a:spLocks noChangeArrowheads="1"/>
          </p:cNvSpPr>
          <p:nvPr/>
        </p:nvSpPr>
        <p:spPr bwMode="auto">
          <a:xfrm>
            <a:off x="212725" y="2551113"/>
            <a:ext cx="184150" cy="366712"/>
          </a:xfrm>
          <a:prstGeom prst="rect">
            <a:avLst/>
          </a:prstGeom>
          <a:noFill/>
          <a:ln w="9525">
            <a:noFill/>
            <a:miter lim="800000"/>
            <a:headEnd/>
            <a:tailEnd/>
          </a:ln>
          <a:effectLst/>
        </p:spPr>
        <p:txBody>
          <a:bodyPr wrap="none">
            <a:spAutoFit/>
          </a:bodyPr>
          <a:lstStyle/>
          <a:p>
            <a:endParaRPr lang="en-US"/>
          </a:p>
        </p:txBody>
      </p:sp>
      <p:sp>
        <p:nvSpPr>
          <p:cNvPr id="5143" name="AutoShape 23"/>
          <p:cNvSpPr>
            <a:spLocks noChangeArrowheads="1"/>
          </p:cNvSpPr>
          <p:nvPr/>
        </p:nvSpPr>
        <p:spPr bwMode="auto">
          <a:xfrm>
            <a:off x="0" y="1905000"/>
            <a:ext cx="76200" cy="762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5144" name="AutoShape 24"/>
          <p:cNvSpPr>
            <a:spLocks noChangeArrowheads="1"/>
          </p:cNvSpPr>
          <p:nvPr/>
        </p:nvSpPr>
        <p:spPr bwMode="auto">
          <a:xfrm>
            <a:off x="0" y="2057400"/>
            <a:ext cx="76200" cy="762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5145" name="Text Box 25"/>
          <p:cNvSpPr txBox="1">
            <a:spLocks noChangeArrowheads="1"/>
          </p:cNvSpPr>
          <p:nvPr/>
        </p:nvSpPr>
        <p:spPr bwMode="auto">
          <a:xfrm>
            <a:off x="0" y="1752600"/>
            <a:ext cx="2439988" cy="517525"/>
          </a:xfrm>
          <a:prstGeom prst="rect">
            <a:avLst/>
          </a:prstGeom>
          <a:noFill/>
          <a:ln w="9525">
            <a:noFill/>
            <a:miter lim="800000"/>
            <a:headEnd/>
            <a:tailEnd/>
          </a:ln>
          <a:effectLst/>
        </p:spPr>
        <p:txBody>
          <a:bodyPr>
            <a:spAutoFit/>
          </a:bodyPr>
          <a:lstStyle/>
          <a:p>
            <a:r>
              <a:rPr lang="en-US" sz="1400" b="1"/>
              <a:t>y</a:t>
            </a:r>
            <a:r>
              <a:rPr lang="en-US" sz="1400" b="1" baseline="-25000"/>
              <a:t>         </a:t>
            </a:r>
            <a:r>
              <a:rPr lang="en-US" sz="1400" b="1"/>
              <a:t>-3   and point ( 1, - 4)</a:t>
            </a:r>
          </a:p>
          <a:p>
            <a:r>
              <a:rPr lang="en-US" sz="1400" b="1"/>
              <a:t>x  =   4</a:t>
            </a:r>
          </a:p>
        </p:txBody>
      </p:sp>
      <p:sp>
        <p:nvSpPr>
          <p:cNvPr id="5146" name="Line 26"/>
          <p:cNvSpPr>
            <a:spLocks noChangeShapeType="1"/>
          </p:cNvSpPr>
          <p:nvPr/>
        </p:nvSpPr>
        <p:spPr bwMode="auto">
          <a:xfrm>
            <a:off x="0" y="2057400"/>
            <a:ext cx="228600" cy="0"/>
          </a:xfrm>
          <a:prstGeom prst="line">
            <a:avLst/>
          </a:prstGeom>
          <a:noFill/>
          <a:ln w="9525">
            <a:solidFill>
              <a:schemeClr val="tx1"/>
            </a:solidFill>
            <a:round/>
            <a:headEnd/>
            <a:tailEnd/>
          </a:ln>
          <a:effectLst/>
        </p:spPr>
        <p:txBody>
          <a:bodyPr/>
          <a:lstStyle/>
          <a:p>
            <a:endParaRPr lang="en-US"/>
          </a:p>
        </p:txBody>
      </p:sp>
      <p:sp>
        <p:nvSpPr>
          <p:cNvPr id="5147" name="Line 27"/>
          <p:cNvSpPr>
            <a:spLocks noChangeShapeType="1"/>
          </p:cNvSpPr>
          <p:nvPr/>
        </p:nvSpPr>
        <p:spPr bwMode="auto">
          <a:xfrm>
            <a:off x="457200" y="1981200"/>
            <a:ext cx="152400" cy="0"/>
          </a:xfrm>
          <a:prstGeom prst="line">
            <a:avLst/>
          </a:prstGeom>
          <a:noFill/>
          <a:ln w="9525">
            <a:solidFill>
              <a:schemeClr val="tx1"/>
            </a:solidFill>
            <a:round/>
            <a:headEnd/>
            <a:tailEnd/>
          </a:ln>
          <a:effectLst/>
        </p:spPr>
        <p:txBody>
          <a:bodyPr/>
          <a:lstStyle/>
          <a:p>
            <a:endParaRPr lang="en-US"/>
          </a:p>
        </p:txBody>
      </p:sp>
      <p:sp>
        <p:nvSpPr>
          <p:cNvPr id="5148" name="Text Box 28"/>
          <p:cNvSpPr txBox="1">
            <a:spLocks noChangeArrowheads="1"/>
          </p:cNvSpPr>
          <p:nvPr/>
        </p:nvSpPr>
        <p:spPr bwMode="auto">
          <a:xfrm>
            <a:off x="136525" y="5446713"/>
            <a:ext cx="8039100" cy="641350"/>
          </a:xfrm>
          <a:prstGeom prst="rect">
            <a:avLst/>
          </a:prstGeom>
          <a:noFill/>
          <a:ln w="9525">
            <a:noFill/>
            <a:miter lim="800000"/>
            <a:headEnd/>
            <a:tailEnd/>
          </a:ln>
          <a:effectLst/>
        </p:spPr>
        <p:txBody>
          <a:bodyPr wrap="none">
            <a:spAutoFit/>
          </a:bodyPr>
          <a:lstStyle/>
          <a:p>
            <a:r>
              <a:rPr lang="en-US"/>
              <a:t>Plot (1, -4) and move -3 in y-direction and then + 4 in the x-direction to get the</a:t>
            </a:r>
          </a:p>
          <a:p>
            <a:r>
              <a:rPr lang="en-US"/>
              <a:t> new point(5, -7)</a:t>
            </a:r>
          </a:p>
        </p:txBody>
      </p:sp>
      <p:sp>
        <p:nvSpPr>
          <p:cNvPr id="5149" name="Text Box 29"/>
          <p:cNvSpPr txBox="1">
            <a:spLocks noChangeArrowheads="1"/>
          </p:cNvSpPr>
          <p:nvPr/>
        </p:nvSpPr>
        <p:spPr bwMode="auto">
          <a:xfrm>
            <a:off x="4632325" y="2297113"/>
            <a:ext cx="1236663" cy="304800"/>
          </a:xfrm>
          <a:prstGeom prst="rect">
            <a:avLst/>
          </a:prstGeom>
          <a:noFill/>
          <a:ln w="9525">
            <a:noFill/>
            <a:miter lim="800000"/>
            <a:headEnd/>
            <a:tailEnd/>
          </a:ln>
          <a:effectLst/>
        </p:spPr>
        <p:txBody>
          <a:bodyPr wrap="none">
            <a:spAutoFit/>
          </a:bodyPr>
          <a:lstStyle/>
          <a:p>
            <a:r>
              <a:rPr lang="en-US" sz="1400" b="1"/>
              <a:t>( Start point)</a:t>
            </a:r>
          </a:p>
        </p:txBody>
      </p:sp>
      <p:sp>
        <p:nvSpPr>
          <p:cNvPr id="5150" name="Text Box 30"/>
          <p:cNvSpPr txBox="1">
            <a:spLocks noChangeArrowheads="1"/>
          </p:cNvSpPr>
          <p:nvPr/>
        </p:nvSpPr>
        <p:spPr bwMode="auto">
          <a:xfrm>
            <a:off x="5318125" y="3287713"/>
            <a:ext cx="1257300" cy="304800"/>
          </a:xfrm>
          <a:prstGeom prst="rect">
            <a:avLst/>
          </a:prstGeom>
          <a:noFill/>
          <a:ln w="9525">
            <a:noFill/>
            <a:miter lim="800000"/>
            <a:headEnd/>
            <a:tailEnd/>
          </a:ln>
          <a:effectLst/>
        </p:spPr>
        <p:txBody>
          <a:bodyPr wrap="none">
            <a:spAutoFit/>
          </a:bodyPr>
          <a:lstStyle/>
          <a:p>
            <a:r>
              <a:rPr lang="en-US" sz="1400" b="1"/>
              <a:t>( New Point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4800" y="304800"/>
            <a:ext cx="8839200" cy="762000"/>
          </a:xfrm>
        </p:spPr>
        <p:txBody>
          <a:bodyPr>
            <a:normAutofit fontScale="90000"/>
          </a:bodyPr>
          <a:lstStyle/>
          <a:p>
            <a:r>
              <a:rPr lang="en-US" sz="3200" b="1"/>
              <a:t>1.5  Slope – Intercept Form</a:t>
            </a:r>
            <a:br>
              <a:rPr lang="en-US" sz="3200" b="1"/>
            </a:br>
            <a:r>
              <a:rPr lang="en-US" sz="3200" b="1"/>
              <a:t/>
            </a:r>
            <a:br>
              <a:rPr lang="en-US" sz="3200" b="1"/>
            </a:br>
            <a:r>
              <a:rPr lang="en-US" sz="2400" b="1"/>
              <a:t>y = mx + b ( </a:t>
            </a:r>
            <a:r>
              <a:rPr lang="en-US" sz="2000" b="1"/>
              <a:t>m is slope of a line, and b is the y- intercept)</a:t>
            </a:r>
          </a:p>
        </p:txBody>
      </p:sp>
      <p:sp>
        <p:nvSpPr>
          <p:cNvPr id="17411" name="Rectangle 3"/>
          <p:cNvSpPr>
            <a:spLocks noGrp="1" noChangeArrowheads="1"/>
          </p:cNvSpPr>
          <p:nvPr>
            <p:ph idx="1"/>
          </p:nvPr>
        </p:nvSpPr>
        <p:spPr>
          <a:xfrm>
            <a:off x="152400" y="1066800"/>
            <a:ext cx="8305800" cy="5029200"/>
          </a:xfrm>
        </p:spPr>
        <p:txBody>
          <a:bodyPr/>
          <a:lstStyle/>
          <a:p>
            <a:pPr>
              <a:buFontTx/>
              <a:buNone/>
            </a:pPr>
            <a:endParaRPr lang="en-US" sz="2400" dirty="0"/>
          </a:p>
          <a:p>
            <a:pPr>
              <a:buFontTx/>
              <a:buNone/>
            </a:pPr>
            <a:r>
              <a:rPr lang="en-US" sz="2400" b="1" dirty="0"/>
              <a:t>3x + 4y = 6           (Subtract 3x from both sides)</a:t>
            </a:r>
          </a:p>
          <a:p>
            <a:pPr>
              <a:buFontTx/>
              <a:buNone/>
            </a:pPr>
            <a:r>
              <a:rPr lang="en-US" sz="2400" b="1" dirty="0"/>
              <a:t>4y = - 3x + 6         (Divide both sides by 4)</a:t>
            </a:r>
          </a:p>
          <a:p>
            <a:pPr>
              <a:buFontTx/>
              <a:buNone/>
            </a:pPr>
            <a:r>
              <a:rPr lang="en-US" sz="2400" b="1" dirty="0"/>
              <a:t>y =  - 3x   + 3        ( Isolate Y, divide by 4 )</a:t>
            </a:r>
          </a:p>
          <a:p>
            <a:pPr>
              <a:buFontTx/>
              <a:buNone/>
            </a:pPr>
            <a:r>
              <a:rPr lang="en-US" sz="2400" b="1" dirty="0"/>
              <a:t>          4       2</a:t>
            </a:r>
          </a:p>
          <a:p>
            <a:pPr>
              <a:buFontTx/>
              <a:buNone/>
            </a:pPr>
            <a:endParaRPr lang="en-US" sz="2400" b="1" dirty="0"/>
          </a:p>
          <a:p>
            <a:pPr>
              <a:buFontTx/>
              <a:buNone/>
            </a:pPr>
            <a:r>
              <a:rPr lang="en-US" sz="2400" b="1" baseline="-25000" dirty="0"/>
              <a:t>m =</a:t>
            </a:r>
            <a:r>
              <a:rPr lang="en-US" sz="2400" b="1" dirty="0"/>
              <a:t>   -3     and    </a:t>
            </a:r>
            <a:r>
              <a:rPr lang="en-US" sz="2400" b="1" baseline="-25000" dirty="0"/>
              <a:t>b =</a:t>
            </a:r>
            <a:r>
              <a:rPr lang="en-US" sz="2400" b="1" dirty="0"/>
              <a:t>   3</a:t>
            </a:r>
          </a:p>
          <a:p>
            <a:pPr>
              <a:buFontTx/>
              <a:buNone/>
            </a:pPr>
            <a:r>
              <a:rPr lang="en-US" sz="2400" b="1" dirty="0"/>
              <a:t>        4                      </a:t>
            </a:r>
            <a:r>
              <a:rPr lang="en-US" sz="2400" b="1" dirty="0" smtClean="0"/>
              <a:t>  2</a:t>
            </a:r>
            <a:endParaRPr lang="en-US" sz="2400" b="1" dirty="0"/>
          </a:p>
        </p:txBody>
      </p:sp>
      <p:sp>
        <p:nvSpPr>
          <p:cNvPr id="17412" name="Line 4"/>
          <p:cNvSpPr>
            <a:spLocks noChangeShapeType="1"/>
          </p:cNvSpPr>
          <p:nvPr/>
        </p:nvSpPr>
        <p:spPr bwMode="auto">
          <a:xfrm>
            <a:off x="762000" y="2819400"/>
            <a:ext cx="381000" cy="0"/>
          </a:xfrm>
          <a:prstGeom prst="line">
            <a:avLst/>
          </a:prstGeom>
          <a:noFill/>
          <a:ln w="9525">
            <a:solidFill>
              <a:schemeClr val="tx1"/>
            </a:solidFill>
            <a:round/>
            <a:headEnd/>
            <a:tailEnd/>
          </a:ln>
          <a:effectLst/>
        </p:spPr>
        <p:txBody>
          <a:bodyPr/>
          <a:lstStyle/>
          <a:p>
            <a:endParaRPr lang="en-US"/>
          </a:p>
        </p:txBody>
      </p:sp>
      <p:sp>
        <p:nvSpPr>
          <p:cNvPr id="17413" name="Line 5"/>
          <p:cNvSpPr>
            <a:spLocks noChangeShapeType="1"/>
          </p:cNvSpPr>
          <p:nvPr/>
        </p:nvSpPr>
        <p:spPr bwMode="auto">
          <a:xfrm flipV="1">
            <a:off x="1524000" y="2819400"/>
            <a:ext cx="304800" cy="0"/>
          </a:xfrm>
          <a:prstGeom prst="line">
            <a:avLst/>
          </a:prstGeom>
          <a:noFill/>
          <a:ln w="9525">
            <a:solidFill>
              <a:schemeClr val="tx1"/>
            </a:solidFill>
            <a:round/>
            <a:headEnd/>
            <a:tailEnd/>
          </a:ln>
          <a:effectLst/>
        </p:spPr>
        <p:txBody>
          <a:bodyPr/>
          <a:lstStyle/>
          <a:p>
            <a:endParaRPr lang="en-US"/>
          </a:p>
        </p:txBody>
      </p:sp>
      <p:sp>
        <p:nvSpPr>
          <p:cNvPr id="17414" name="Line 6"/>
          <p:cNvSpPr>
            <a:spLocks noChangeShapeType="1"/>
          </p:cNvSpPr>
          <p:nvPr/>
        </p:nvSpPr>
        <p:spPr bwMode="auto">
          <a:xfrm>
            <a:off x="762000" y="4191000"/>
            <a:ext cx="381000" cy="0"/>
          </a:xfrm>
          <a:prstGeom prst="line">
            <a:avLst/>
          </a:prstGeom>
          <a:noFill/>
          <a:ln w="9525">
            <a:solidFill>
              <a:schemeClr val="tx1"/>
            </a:solidFill>
            <a:round/>
            <a:headEnd/>
            <a:tailEnd/>
          </a:ln>
          <a:effectLst/>
        </p:spPr>
        <p:txBody>
          <a:bodyPr/>
          <a:lstStyle/>
          <a:p>
            <a:endParaRPr lang="en-US"/>
          </a:p>
        </p:txBody>
      </p:sp>
      <p:sp>
        <p:nvSpPr>
          <p:cNvPr id="17415" name="Line 7"/>
          <p:cNvSpPr>
            <a:spLocks noChangeShapeType="1"/>
          </p:cNvSpPr>
          <p:nvPr/>
        </p:nvSpPr>
        <p:spPr bwMode="auto">
          <a:xfrm>
            <a:off x="2514600" y="4191000"/>
            <a:ext cx="3810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686800" cy="1143000"/>
          </a:xfrm>
        </p:spPr>
        <p:txBody>
          <a:bodyPr>
            <a:normAutofit fontScale="90000"/>
          </a:bodyPr>
          <a:lstStyle/>
          <a:p>
            <a:pPr algn="l"/>
            <a:r>
              <a:rPr lang="en-US" sz="2000" b="1" u="sng"/>
              <a:t>Ex1.5, 12 a)</a:t>
            </a:r>
            <a:r>
              <a:rPr lang="en-US" sz="2000" b="1"/>
              <a:t>  Pg 85, Sketch the </a:t>
            </a:r>
            <a:r>
              <a:rPr lang="en-US" sz="2000" b="1" u="sng"/>
              <a:t>graph</a:t>
            </a:r>
            <a:r>
              <a:rPr lang="en-US" sz="2000" b="1"/>
              <a:t> of the line with the given </a:t>
            </a:r>
            <a:r>
              <a:rPr lang="en-US" sz="2000" b="1" u="sng"/>
              <a:t>slope</a:t>
            </a:r>
            <a:r>
              <a:rPr lang="en-US" sz="2000" b="1"/>
              <a:t> and </a:t>
            </a:r>
            <a:r>
              <a:rPr lang="en-US" sz="2000" b="1" u="sng"/>
              <a:t>y-intercept</a:t>
            </a:r>
            <a:br>
              <a:rPr lang="en-US" sz="2000" b="1" u="sng"/>
            </a:br>
            <a:r>
              <a:rPr lang="en-US" sz="2000" b="1"/>
              <a:t>                           b) Write an </a:t>
            </a:r>
            <a:r>
              <a:rPr lang="en-US" sz="2000" b="1" u="sng"/>
              <a:t>equation </a:t>
            </a:r>
            <a:r>
              <a:rPr lang="en-US" sz="2000" b="1"/>
              <a:t>for the line</a:t>
            </a:r>
            <a:br>
              <a:rPr lang="en-US" sz="2000" b="1"/>
            </a:br>
            <a:r>
              <a:rPr lang="en-US" sz="2000" b="1"/>
              <a:t>                           c) Find the </a:t>
            </a:r>
            <a:r>
              <a:rPr lang="en-US" sz="2000" b="1" u="sng"/>
              <a:t>x-intercept</a:t>
            </a:r>
            <a:r>
              <a:rPr lang="en-US" sz="2000" b="1"/>
              <a:t> of the line</a:t>
            </a:r>
          </a:p>
        </p:txBody>
      </p:sp>
      <p:sp>
        <p:nvSpPr>
          <p:cNvPr id="7171" name="Rectangle 3"/>
          <p:cNvSpPr>
            <a:spLocks noGrp="1" noChangeArrowheads="1"/>
          </p:cNvSpPr>
          <p:nvPr>
            <p:ph type="body" sz="half" idx="1"/>
          </p:nvPr>
        </p:nvSpPr>
        <p:spPr/>
        <p:txBody>
          <a:bodyPr/>
          <a:lstStyle/>
          <a:p>
            <a:pPr>
              <a:buFontTx/>
              <a:buNone/>
            </a:pPr>
            <a:r>
              <a:rPr lang="en-US" sz="1800"/>
              <a:t>  m= - 4 and b = 1</a:t>
            </a:r>
          </a:p>
          <a:p>
            <a:pPr>
              <a:buFontTx/>
              <a:buNone/>
            </a:pPr>
            <a:endParaRPr lang="en-US" sz="1800"/>
          </a:p>
        </p:txBody>
      </p:sp>
      <p:graphicFrame>
        <p:nvGraphicFramePr>
          <p:cNvPr id="7181" name="Object 13"/>
          <p:cNvGraphicFramePr>
            <a:graphicFrameLocks noChangeAspect="1"/>
          </p:cNvGraphicFramePr>
          <p:nvPr>
            <p:ph sz="half" idx="2"/>
          </p:nvPr>
        </p:nvGraphicFramePr>
        <p:xfrm>
          <a:off x="685800" y="6096000"/>
          <a:ext cx="147638" cy="381000"/>
        </p:xfrm>
        <a:graphic>
          <a:graphicData uri="http://schemas.openxmlformats.org/presentationml/2006/ole">
            <p:oleObj spid="_x0000_s7181" name="Equation" r:id="rId3" imgW="152280" imgH="393480" progId="Equation.3">
              <p:embed/>
            </p:oleObj>
          </a:graphicData>
        </a:graphic>
      </p:graphicFrame>
      <p:sp>
        <p:nvSpPr>
          <p:cNvPr id="7172" name="Line 4"/>
          <p:cNvSpPr>
            <a:spLocks noChangeShapeType="1"/>
          </p:cNvSpPr>
          <p:nvPr/>
        </p:nvSpPr>
        <p:spPr bwMode="auto">
          <a:xfrm>
            <a:off x="3505200" y="2895600"/>
            <a:ext cx="1905000" cy="0"/>
          </a:xfrm>
          <a:prstGeom prst="line">
            <a:avLst/>
          </a:prstGeom>
          <a:noFill/>
          <a:ln w="9525">
            <a:solidFill>
              <a:schemeClr val="tx1"/>
            </a:solidFill>
            <a:round/>
            <a:headEnd/>
            <a:tailEnd type="triangle" w="med" len="med"/>
          </a:ln>
          <a:effectLst/>
        </p:spPr>
        <p:txBody>
          <a:bodyPr/>
          <a:lstStyle/>
          <a:p>
            <a:endParaRPr lang="en-US"/>
          </a:p>
        </p:txBody>
      </p:sp>
      <p:sp>
        <p:nvSpPr>
          <p:cNvPr id="7173" name="Line 5"/>
          <p:cNvSpPr>
            <a:spLocks noChangeShapeType="1"/>
          </p:cNvSpPr>
          <p:nvPr/>
        </p:nvSpPr>
        <p:spPr bwMode="auto">
          <a:xfrm flipV="1">
            <a:off x="4267200" y="1676400"/>
            <a:ext cx="0" cy="2667000"/>
          </a:xfrm>
          <a:prstGeom prst="line">
            <a:avLst/>
          </a:prstGeom>
          <a:noFill/>
          <a:ln w="9525">
            <a:solidFill>
              <a:schemeClr val="tx1"/>
            </a:solidFill>
            <a:round/>
            <a:headEnd/>
            <a:tailEnd type="triangle" w="med" len="med"/>
          </a:ln>
          <a:effectLst/>
        </p:spPr>
        <p:txBody>
          <a:bodyPr/>
          <a:lstStyle/>
          <a:p>
            <a:endParaRPr lang="en-US"/>
          </a:p>
        </p:txBody>
      </p:sp>
      <p:sp>
        <p:nvSpPr>
          <p:cNvPr id="7174" name="Line 6"/>
          <p:cNvSpPr>
            <a:spLocks noChangeShapeType="1"/>
          </p:cNvSpPr>
          <p:nvPr/>
        </p:nvSpPr>
        <p:spPr bwMode="auto">
          <a:xfrm>
            <a:off x="4038600" y="1905000"/>
            <a:ext cx="838200" cy="243840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7175" name="Text Box 7"/>
          <p:cNvSpPr txBox="1">
            <a:spLocks noChangeArrowheads="1"/>
          </p:cNvSpPr>
          <p:nvPr/>
        </p:nvSpPr>
        <p:spPr bwMode="auto">
          <a:xfrm>
            <a:off x="304800" y="4027488"/>
            <a:ext cx="8610600" cy="2343150"/>
          </a:xfrm>
          <a:prstGeom prst="rect">
            <a:avLst/>
          </a:prstGeom>
          <a:noFill/>
          <a:ln w="9525">
            <a:noFill/>
            <a:miter lim="800000"/>
            <a:headEnd/>
            <a:tailEnd/>
          </a:ln>
          <a:effectLst/>
        </p:spPr>
        <p:txBody>
          <a:bodyPr>
            <a:spAutoFit/>
          </a:bodyPr>
          <a:lstStyle/>
          <a:p>
            <a:r>
              <a:rPr lang="en-US"/>
              <a:t>                                    </a:t>
            </a:r>
          </a:p>
          <a:p>
            <a:endParaRPr lang="en-US"/>
          </a:p>
          <a:p>
            <a:r>
              <a:rPr lang="en-US" sz="1400"/>
              <a:t>a) Plot y intercept = (0,1) and move </a:t>
            </a:r>
            <a:r>
              <a:rPr lang="en-US" sz="1400" b="1" u="sng"/>
              <a:t>- 4 units</a:t>
            </a:r>
            <a:r>
              <a:rPr lang="en-US" sz="1400"/>
              <a:t> y-direction down and </a:t>
            </a:r>
            <a:r>
              <a:rPr lang="en-US" sz="1400" b="1" u="sng"/>
              <a:t>1 unit</a:t>
            </a:r>
            <a:r>
              <a:rPr lang="en-US" sz="1400"/>
              <a:t> in the x direction( right) to arrive at (1, -3). Draw the line through the two points</a:t>
            </a:r>
          </a:p>
          <a:p>
            <a:r>
              <a:rPr lang="en-US" sz="1400"/>
              <a:t>b) y= 1- 4x  ( y = mx + b, equation of line)</a:t>
            </a:r>
          </a:p>
          <a:p>
            <a:endParaRPr lang="en-US" sz="1400"/>
          </a:p>
          <a:p>
            <a:r>
              <a:rPr lang="en-US" sz="1400"/>
              <a:t>c) </a:t>
            </a:r>
            <a:r>
              <a:rPr lang="en-US" sz="1400" b="1" u="sng"/>
              <a:t>Set y= 0</a:t>
            </a:r>
            <a:r>
              <a:rPr lang="en-US" sz="1400" b="1"/>
              <a:t>,</a:t>
            </a:r>
            <a:r>
              <a:rPr lang="en-US" sz="1400"/>
              <a:t> </a:t>
            </a:r>
          </a:p>
          <a:p>
            <a:r>
              <a:rPr lang="en-US" sz="1400"/>
              <a:t>0 = 1 – 4x     </a:t>
            </a:r>
            <a:r>
              <a:rPr lang="en-US" sz="1400" b="1"/>
              <a:t>( y = mx = b, Equation )</a:t>
            </a:r>
          </a:p>
          <a:p>
            <a:r>
              <a:rPr lang="en-US" sz="1400"/>
              <a:t>4x = 1   </a:t>
            </a:r>
            <a:r>
              <a:rPr lang="en-US" sz="1400" b="1"/>
              <a:t>( Divide by 4 )</a:t>
            </a:r>
          </a:p>
          <a:p>
            <a:r>
              <a:rPr lang="en-US" sz="1400"/>
              <a:t>x =         </a:t>
            </a:r>
            <a:r>
              <a:rPr lang="en-US" sz="1400" b="1"/>
              <a:t>( x- intercept)</a:t>
            </a:r>
          </a:p>
        </p:txBody>
      </p:sp>
      <p:sp>
        <p:nvSpPr>
          <p:cNvPr id="7176" name="Text Box 8"/>
          <p:cNvSpPr txBox="1">
            <a:spLocks noChangeArrowheads="1"/>
          </p:cNvSpPr>
          <p:nvPr/>
        </p:nvSpPr>
        <p:spPr bwMode="auto">
          <a:xfrm>
            <a:off x="4327525" y="2395538"/>
            <a:ext cx="582613" cy="274637"/>
          </a:xfrm>
          <a:prstGeom prst="rect">
            <a:avLst/>
          </a:prstGeom>
          <a:noFill/>
          <a:ln w="9525">
            <a:noFill/>
            <a:miter lim="800000"/>
            <a:headEnd/>
            <a:tailEnd/>
          </a:ln>
          <a:effectLst/>
        </p:spPr>
        <p:txBody>
          <a:bodyPr wrap="none">
            <a:spAutoFit/>
          </a:bodyPr>
          <a:lstStyle/>
          <a:p>
            <a:r>
              <a:rPr lang="en-US" sz="1200" b="1">
                <a:solidFill>
                  <a:srgbClr val="FF0000"/>
                </a:solidFill>
              </a:rPr>
              <a:t>( 0, 1)</a:t>
            </a:r>
          </a:p>
        </p:txBody>
      </p:sp>
      <p:sp>
        <p:nvSpPr>
          <p:cNvPr id="7177" name="Text Box 9"/>
          <p:cNvSpPr txBox="1">
            <a:spLocks noChangeArrowheads="1"/>
          </p:cNvSpPr>
          <p:nvPr/>
        </p:nvSpPr>
        <p:spPr bwMode="auto">
          <a:xfrm>
            <a:off x="3886200" y="2514600"/>
            <a:ext cx="319088" cy="1917700"/>
          </a:xfrm>
          <a:prstGeom prst="rect">
            <a:avLst/>
          </a:prstGeom>
          <a:noFill/>
          <a:ln w="9525">
            <a:noFill/>
            <a:miter lim="800000"/>
            <a:headEnd/>
            <a:tailEnd/>
          </a:ln>
          <a:effectLst/>
        </p:spPr>
        <p:txBody>
          <a:bodyPr wrap="none">
            <a:spAutoFit/>
          </a:bodyPr>
          <a:lstStyle/>
          <a:p>
            <a:r>
              <a:rPr lang="en-US" sz="1200"/>
              <a:t>1</a:t>
            </a:r>
          </a:p>
          <a:p>
            <a:endParaRPr lang="en-US" sz="1200"/>
          </a:p>
          <a:p>
            <a:endParaRPr lang="en-US" sz="1200"/>
          </a:p>
          <a:p>
            <a:r>
              <a:rPr lang="en-US" sz="1200"/>
              <a:t>-1</a:t>
            </a:r>
          </a:p>
          <a:p>
            <a:endParaRPr lang="en-US" sz="1200"/>
          </a:p>
          <a:p>
            <a:r>
              <a:rPr lang="en-US" sz="1200"/>
              <a:t>-2</a:t>
            </a:r>
          </a:p>
          <a:p>
            <a:endParaRPr lang="en-US" sz="1200"/>
          </a:p>
          <a:p>
            <a:r>
              <a:rPr lang="en-US" sz="1200"/>
              <a:t>-3</a:t>
            </a:r>
          </a:p>
          <a:p>
            <a:endParaRPr lang="en-US" sz="1200"/>
          </a:p>
          <a:p>
            <a:r>
              <a:rPr lang="en-US" sz="1200"/>
              <a:t>-4</a:t>
            </a:r>
          </a:p>
        </p:txBody>
      </p:sp>
      <p:sp>
        <p:nvSpPr>
          <p:cNvPr id="7178" name="Line 10"/>
          <p:cNvSpPr>
            <a:spLocks noChangeShapeType="1"/>
          </p:cNvSpPr>
          <p:nvPr/>
        </p:nvSpPr>
        <p:spPr bwMode="auto">
          <a:xfrm>
            <a:off x="1676400" y="2362200"/>
            <a:ext cx="0" cy="457200"/>
          </a:xfrm>
          <a:prstGeom prst="line">
            <a:avLst/>
          </a:prstGeom>
          <a:noFill/>
          <a:ln w="9525">
            <a:solidFill>
              <a:schemeClr val="tx1"/>
            </a:solidFill>
            <a:round/>
            <a:headEnd/>
            <a:tailEnd type="triangle" w="med" len="med"/>
          </a:ln>
          <a:effectLst/>
        </p:spPr>
        <p:txBody>
          <a:bodyPr/>
          <a:lstStyle/>
          <a:p>
            <a:endParaRPr lang="en-US"/>
          </a:p>
        </p:txBody>
      </p:sp>
      <p:sp>
        <p:nvSpPr>
          <p:cNvPr id="7179" name="Line 11"/>
          <p:cNvSpPr>
            <a:spLocks noChangeShapeType="1"/>
          </p:cNvSpPr>
          <p:nvPr/>
        </p:nvSpPr>
        <p:spPr bwMode="auto">
          <a:xfrm>
            <a:off x="4267200" y="3886200"/>
            <a:ext cx="304800" cy="0"/>
          </a:xfrm>
          <a:prstGeom prst="line">
            <a:avLst/>
          </a:prstGeom>
          <a:noFill/>
          <a:ln w="9525">
            <a:solidFill>
              <a:schemeClr val="tx1"/>
            </a:solidFill>
            <a:round/>
            <a:headEnd/>
            <a:tailEnd type="triangle" w="med" len="med"/>
          </a:ln>
          <a:effectLst/>
        </p:spPr>
        <p:txBody>
          <a:bodyPr/>
          <a:lstStyle/>
          <a:p>
            <a:endParaRPr lang="en-US"/>
          </a:p>
        </p:txBody>
      </p:sp>
      <p:sp>
        <p:nvSpPr>
          <p:cNvPr id="7180" name="Text Box 12"/>
          <p:cNvSpPr txBox="1">
            <a:spLocks noChangeArrowheads="1"/>
          </p:cNvSpPr>
          <p:nvPr/>
        </p:nvSpPr>
        <p:spPr bwMode="auto">
          <a:xfrm>
            <a:off x="4876800" y="3657600"/>
            <a:ext cx="704850" cy="304800"/>
          </a:xfrm>
          <a:prstGeom prst="rect">
            <a:avLst/>
          </a:prstGeom>
          <a:noFill/>
          <a:ln w="9525">
            <a:noFill/>
            <a:miter lim="800000"/>
            <a:headEnd/>
            <a:tailEnd/>
          </a:ln>
          <a:effectLst/>
        </p:spPr>
        <p:txBody>
          <a:bodyPr wrap="none">
            <a:spAutoFit/>
          </a:bodyPr>
          <a:lstStyle/>
          <a:p>
            <a:r>
              <a:rPr lang="en-US" sz="1400" b="1">
                <a:solidFill>
                  <a:srgbClr val="FF0000"/>
                </a:solidFill>
              </a:rPr>
              <a:t>(1, - 3)</a:t>
            </a:r>
          </a:p>
        </p:txBody>
      </p:sp>
      <p:sp>
        <p:nvSpPr>
          <p:cNvPr id="7182" name="Oval 14"/>
          <p:cNvSpPr>
            <a:spLocks noChangeArrowheads="1"/>
          </p:cNvSpPr>
          <p:nvPr/>
        </p:nvSpPr>
        <p:spPr bwMode="auto">
          <a:xfrm>
            <a:off x="4267200" y="25146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83" name="Oval 15"/>
          <p:cNvSpPr>
            <a:spLocks noChangeArrowheads="1"/>
          </p:cNvSpPr>
          <p:nvPr/>
        </p:nvSpPr>
        <p:spPr bwMode="auto">
          <a:xfrm>
            <a:off x="4648200" y="38100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185" name="Text Box 17"/>
          <p:cNvSpPr txBox="1">
            <a:spLocks noChangeArrowheads="1"/>
          </p:cNvSpPr>
          <p:nvPr/>
        </p:nvSpPr>
        <p:spPr bwMode="auto">
          <a:xfrm>
            <a:off x="1127125" y="3541713"/>
            <a:ext cx="1009650" cy="366712"/>
          </a:xfrm>
          <a:prstGeom prst="rect">
            <a:avLst/>
          </a:prstGeom>
          <a:noFill/>
          <a:ln w="9525">
            <a:noFill/>
            <a:miter lim="800000"/>
            <a:headEnd/>
            <a:tailEnd/>
          </a:ln>
          <a:effectLst/>
        </p:spPr>
        <p:txBody>
          <a:bodyPr wrap="none">
            <a:spAutoFit/>
          </a:bodyPr>
          <a:lstStyle/>
          <a:p>
            <a:r>
              <a:rPr lang="en-US" u="sng"/>
              <a:t>Solution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algn="l"/>
            <a:r>
              <a:rPr lang="en-US" sz="1400" b="1" u="sng"/>
              <a:t/>
            </a:r>
            <a:br>
              <a:rPr lang="en-US" sz="1400" b="1" u="sng"/>
            </a:br>
            <a:r>
              <a:rPr lang="en-US" sz="1400" b="1" u="sng"/>
              <a:t/>
            </a:r>
            <a:br>
              <a:rPr lang="en-US" sz="1400" b="1" u="sng"/>
            </a:br>
            <a:r>
              <a:rPr lang="en-US" sz="1400" b="1" u="sng"/>
              <a:t/>
            </a:r>
            <a:br>
              <a:rPr lang="en-US" sz="1400" b="1" u="sng"/>
            </a:br>
            <a:r>
              <a:rPr lang="en-US" sz="1400" b="1" u="sng"/>
              <a:t/>
            </a:r>
            <a:br>
              <a:rPr lang="en-US" sz="1400" b="1" u="sng"/>
            </a:br>
            <a:r>
              <a:rPr lang="en-US" sz="2000" b="1" u="sng"/>
              <a:t>N0 38</a:t>
            </a:r>
            <a:br>
              <a:rPr lang="en-US" sz="2000" b="1" u="sng"/>
            </a:br>
            <a:r>
              <a:rPr lang="en-US" sz="2000" b="1" u="sng"/>
              <a:t> </a:t>
            </a:r>
            <a:r>
              <a:rPr lang="en-US" sz="1800" b="1" u="sng"/>
              <a:t>a) </a:t>
            </a:r>
            <a:r>
              <a:rPr lang="en-US" sz="1800" b="1"/>
              <a:t>Write an equation in </a:t>
            </a:r>
            <a:r>
              <a:rPr lang="en-US" sz="1800" b="1" u="sng"/>
              <a:t>point slope form</a:t>
            </a:r>
            <a:r>
              <a:rPr lang="en-US" sz="1800" b="1"/>
              <a:t> for the line that passes through the </a:t>
            </a:r>
            <a:r>
              <a:rPr lang="en-US" sz="1800" b="1" u="sng"/>
              <a:t>given point</a:t>
            </a:r>
            <a:r>
              <a:rPr lang="en-US" sz="1800" b="1"/>
              <a:t> and has the </a:t>
            </a:r>
            <a:r>
              <a:rPr lang="en-US" sz="1800" b="1" u="sng"/>
              <a:t>given slope</a:t>
            </a:r>
            <a:br>
              <a:rPr lang="en-US" sz="1800" b="1" u="sng"/>
            </a:br>
            <a:r>
              <a:rPr lang="en-US" sz="1800" b="1"/>
              <a:t>b) Put your </a:t>
            </a:r>
            <a:r>
              <a:rPr lang="en-US" sz="1800" b="1" u="sng"/>
              <a:t>equation</a:t>
            </a:r>
            <a:r>
              <a:rPr lang="en-US" sz="1800" b="1"/>
              <a:t> from part  a) into </a:t>
            </a:r>
            <a:r>
              <a:rPr lang="en-US" sz="1800" b="1" u="sng"/>
              <a:t>slope –intercept form</a:t>
            </a:r>
            <a:r>
              <a:rPr lang="en-US" sz="1800" b="1"/>
              <a:t/>
            </a:r>
            <a:br>
              <a:rPr lang="en-US" sz="1800" b="1"/>
            </a:br>
            <a:r>
              <a:rPr lang="en-US" sz="1800" b="1"/>
              <a:t>c) Use your </a:t>
            </a:r>
            <a:r>
              <a:rPr lang="en-US" sz="1800" b="1" u="sng"/>
              <a:t>graphing calculator</a:t>
            </a:r>
            <a:r>
              <a:rPr lang="en-US" sz="1800" b="1"/>
              <a:t> to graph the line</a:t>
            </a:r>
            <a:br>
              <a:rPr lang="en-US" sz="1800" b="1"/>
            </a:br>
            <a:r>
              <a:rPr lang="en-US" sz="1800" b="1"/>
              <a:t>(7.2, - 5.6); m = 1.6</a:t>
            </a:r>
            <a:br>
              <a:rPr lang="en-US" sz="1800" b="1"/>
            </a:br>
            <a:r>
              <a:rPr lang="en-US" sz="1800" b="1"/>
              <a:t/>
            </a:r>
            <a:br>
              <a:rPr lang="en-US" sz="1800" b="1"/>
            </a:br>
            <a:r>
              <a:rPr lang="en-US" sz="1800" b="1" u="sng"/>
              <a:t>Solution</a:t>
            </a:r>
          </a:p>
        </p:txBody>
      </p:sp>
      <p:sp>
        <p:nvSpPr>
          <p:cNvPr id="8195" name="Rectangle 3"/>
          <p:cNvSpPr>
            <a:spLocks noGrp="1" noChangeArrowheads="1"/>
          </p:cNvSpPr>
          <p:nvPr>
            <p:ph idx="1"/>
          </p:nvPr>
        </p:nvSpPr>
        <p:spPr>
          <a:xfrm>
            <a:off x="457200" y="2514600"/>
            <a:ext cx="8229600" cy="4525963"/>
          </a:xfrm>
        </p:spPr>
        <p:txBody>
          <a:bodyPr/>
          <a:lstStyle/>
          <a:p>
            <a:pPr>
              <a:buFontTx/>
              <a:buNone/>
            </a:pPr>
            <a:r>
              <a:rPr lang="en-US" sz="1800" b="1"/>
              <a:t>a)  y = - 5.6 + 1.6(x – 7.2)    { Pt. slope form, y = y</a:t>
            </a:r>
            <a:r>
              <a:rPr lang="en-US" sz="1800" b="1" baseline="-25000"/>
              <a:t>1</a:t>
            </a:r>
            <a:r>
              <a:rPr lang="en-US" sz="1800" b="1"/>
              <a:t> + m (x – x</a:t>
            </a:r>
            <a:r>
              <a:rPr lang="en-US" sz="1800" b="1" baseline="-25000"/>
              <a:t>1</a:t>
            </a:r>
            <a:r>
              <a:rPr lang="en-US" sz="1800" b="1"/>
              <a:t>)}</a:t>
            </a:r>
          </a:p>
          <a:p>
            <a:pPr>
              <a:buFontTx/>
              <a:buNone/>
            </a:pPr>
            <a:r>
              <a:rPr lang="en-US" sz="1800" b="1"/>
              <a:t>b) Solve the equation for y</a:t>
            </a:r>
          </a:p>
          <a:p>
            <a:pPr>
              <a:buFontTx/>
              <a:buNone/>
            </a:pPr>
            <a:r>
              <a:rPr lang="en-US" sz="1800" b="1"/>
              <a:t>y = - 5.6 + 1.6(x – 7.2)</a:t>
            </a:r>
          </a:p>
          <a:p>
            <a:pPr>
              <a:buFontTx/>
              <a:buNone/>
            </a:pPr>
            <a:r>
              <a:rPr lang="en-US" sz="1800" b="1"/>
              <a:t>y = -17.12 + 1.6x (slope intercept form)</a:t>
            </a:r>
          </a:p>
          <a:p>
            <a:pPr>
              <a:buFontTx/>
              <a:buNone/>
            </a:pPr>
            <a:endParaRPr lang="en-US" sz="1800" b="1"/>
          </a:p>
          <a:p>
            <a:pPr>
              <a:buFontTx/>
              <a:buNone/>
            </a:pPr>
            <a:endParaRPr lang="en-US" sz="1800" b="1"/>
          </a:p>
          <a:p>
            <a:pPr>
              <a:buFontTx/>
              <a:buNone/>
            </a:pPr>
            <a:r>
              <a:rPr lang="en-US" sz="1800" b="1"/>
              <a:t>C) </a:t>
            </a:r>
          </a:p>
          <a:p>
            <a:endParaRPr lang="en-US" sz="1800" b="1"/>
          </a:p>
          <a:p>
            <a:endParaRPr lang="en-US" sz="1800" b="1"/>
          </a:p>
        </p:txBody>
      </p:sp>
      <p:pic>
        <p:nvPicPr>
          <p:cNvPr id="8196" name="Picture 4"/>
          <p:cNvPicPr>
            <a:picLocks noChangeAspect="1" noChangeArrowheads="1"/>
          </p:cNvPicPr>
          <p:nvPr/>
        </p:nvPicPr>
        <p:blipFill>
          <a:blip r:embed="rId2"/>
          <a:srcRect/>
          <a:stretch>
            <a:fillRect/>
          </a:stretch>
        </p:blipFill>
        <p:spPr bwMode="auto">
          <a:xfrm>
            <a:off x="6324600" y="5103813"/>
            <a:ext cx="2438400" cy="1651000"/>
          </a:xfrm>
          <a:prstGeom prst="rect">
            <a:avLst/>
          </a:prstGeom>
          <a:noFill/>
          <a:ln w="9525">
            <a:noFill/>
            <a:miter lim="800000"/>
            <a:headEnd/>
            <a:tailEnd/>
          </a:ln>
          <a:effectLst/>
        </p:spPr>
      </p:pic>
      <p:pic>
        <p:nvPicPr>
          <p:cNvPr id="8198" name="Picture 6"/>
          <p:cNvPicPr>
            <a:picLocks noChangeAspect="1" noChangeArrowheads="1"/>
          </p:cNvPicPr>
          <p:nvPr/>
        </p:nvPicPr>
        <p:blipFill>
          <a:blip r:embed="rId3"/>
          <a:srcRect/>
          <a:stretch>
            <a:fillRect/>
          </a:stretch>
        </p:blipFill>
        <p:spPr bwMode="auto">
          <a:xfrm>
            <a:off x="3505200" y="5076825"/>
            <a:ext cx="2514600" cy="1701800"/>
          </a:xfrm>
          <a:prstGeom prst="rect">
            <a:avLst/>
          </a:prstGeom>
          <a:noFill/>
          <a:ln w="9525">
            <a:noFill/>
            <a:miter lim="800000"/>
            <a:headEnd/>
            <a:tailEnd/>
          </a:ln>
          <a:effectLst/>
        </p:spPr>
      </p:pic>
      <p:pic>
        <p:nvPicPr>
          <p:cNvPr id="8199" name="Picture 7"/>
          <p:cNvPicPr>
            <a:picLocks noChangeAspect="1" noChangeArrowheads="1"/>
          </p:cNvPicPr>
          <p:nvPr/>
        </p:nvPicPr>
        <p:blipFill>
          <a:blip r:embed="rId4"/>
          <a:srcRect/>
          <a:stretch>
            <a:fillRect/>
          </a:stretch>
        </p:blipFill>
        <p:spPr bwMode="auto">
          <a:xfrm>
            <a:off x="533400" y="5029200"/>
            <a:ext cx="2438400" cy="1651000"/>
          </a:xfrm>
          <a:prstGeom prst="rect">
            <a:avLst/>
          </a:prstGeom>
          <a:noFill/>
          <a:ln w="9525">
            <a:noFill/>
            <a:miter lim="800000"/>
            <a:headEnd/>
            <a:tailEnd/>
          </a:ln>
          <a:effectLst/>
        </p:spPr>
      </p:pic>
      <p:sp>
        <p:nvSpPr>
          <p:cNvPr id="8200" name="Text Box 8"/>
          <p:cNvSpPr txBox="1">
            <a:spLocks noChangeArrowheads="1"/>
          </p:cNvSpPr>
          <p:nvPr/>
        </p:nvSpPr>
        <p:spPr bwMode="auto">
          <a:xfrm>
            <a:off x="838200" y="4343400"/>
            <a:ext cx="7054850" cy="366713"/>
          </a:xfrm>
          <a:prstGeom prst="rect">
            <a:avLst/>
          </a:prstGeom>
          <a:noFill/>
          <a:ln w="9525">
            <a:noFill/>
            <a:miter lim="800000"/>
            <a:headEnd/>
            <a:tailEnd/>
          </a:ln>
          <a:effectLst/>
        </p:spPr>
        <p:txBody>
          <a:bodyPr wrap="none">
            <a:spAutoFit/>
          </a:bodyPr>
          <a:lstStyle/>
          <a:p>
            <a:r>
              <a:rPr lang="en-US"/>
              <a:t>Hit Y and enter equation       Hit window , enter values       Hit Graph</a:t>
            </a:r>
          </a:p>
        </p:txBody>
      </p:sp>
      <p:sp>
        <p:nvSpPr>
          <p:cNvPr id="8201" name="Text Box 9"/>
          <p:cNvSpPr txBox="1">
            <a:spLocks noChangeArrowheads="1"/>
          </p:cNvSpPr>
          <p:nvPr/>
        </p:nvSpPr>
        <p:spPr bwMode="auto">
          <a:xfrm>
            <a:off x="3733800" y="4724400"/>
            <a:ext cx="1768475" cy="549275"/>
          </a:xfrm>
          <a:prstGeom prst="rect">
            <a:avLst/>
          </a:prstGeom>
          <a:noFill/>
          <a:ln w="9525">
            <a:noFill/>
            <a:miter lim="800000"/>
            <a:headEnd/>
            <a:tailEnd/>
          </a:ln>
          <a:effectLst/>
        </p:spPr>
        <p:txBody>
          <a:bodyPr wrap="none">
            <a:spAutoFit/>
          </a:bodyPr>
          <a:lstStyle/>
          <a:p>
            <a:r>
              <a:rPr lang="en-US" sz="1200" b="1"/>
              <a:t>[-6, 16,1] by [ -20, 6, 1]</a:t>
            </a:r>
          </a:p>
          <a:p>
            <a:endParaRPr lang="en-US"/>
          </a:p>
        </p:txBody>
      </p:sp>
      <p:sp>
        <p:nvSpPr>
          <p:cNvPr id="8202" name="Text Box 10"/>
          <p:cNvSpPr txBox="1">
            <a:spLocks noChangeArrowheads="1"/>
          </p:cNvSpPr>
          <p:nvPr/>
        </p:nvSpPr>
        <p:spPr bwMode="auto">
          <a:xfrm>
            <a:off x="669925" y="3922713"/>
            <a:ext cx="2863850" cy="366712"/>
          </a:xfrm>
          <a:prstGeom prst="rect">
            <a:avLst/>
          </a:prstGeom>
          <a:noFill/>
          <a:ln w="9525">
            <a:noFill/>
            <a:miter lim="800000"/>
            <a:headEnd/>
            <a:tailEnd/>
          </a:ln>
          <a:effectLst/>
        </p:spPr>
        <p:txBody>
          <a:bodyPr wrap="none">
            <a:spAutoFit/>
          </a:bodyPr>
          <a:lstStyle/>
          <a:p>
            <a:r>
              <a:rPr lang="en-US" b="1" u="sng"/>
              <a:t>Use Graphing Calculator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3200" b="1"/>
              <a:t>Ch 1.6 Scatter Plots ( pg 94 )</a:t>
            </a:r>
          </a:p>
        </p:txBody>
      </p:sp>
      <p:sp>
        <p:nvSpPr>
          <p:cNvPr id="9230" name="Rectangle 14"/>
          <p:cNvSpPr>
            <a:spLocks noGrp="1" noChangeArrowheads="1"/>
          </p:cNvSpPr>
          <p:nvPr>
            <p:ph idx="1"/>
          </p:nvPr>
        </p:nvSpPr>
        <p:spPr>
          <a:xfrm flipH="1">
            <a:off x="1066800" y="3810000"/>
            <a:ext cx="76200" cy="76200"/>
          </a:xfrm>
          <a:prstGeom prst="ellipse">
            <a:avLst/>
          </a:prstGeom>
          <a:solidFill>
            <a:schemeClr val="accent1"/>
          </a:solidFill>
          <a:ln>
            <a:solidFill>
              <a:schemeClr val="tx1"/>
            </a:solidFill>
            <a:round/>
          </a:ln>
        </p:spPr>
        <p:txBody>
          <a:bodyPr>
            <a:normAutofit fontScale="25000" lnSpcReduction="20000"/>
          </a:bodyPr>
          <a:lstStyle/>
          <a:p>
            <a:pPr>
              <a:lnSpc>
                <a:spcPct val="80000"/>
              </a:lnSpc>
            </a:pPr>
            <a:endParaRPr lang="en-US" sz="800"/>
          </a:p>
        </p:txBody>
      </p:sp>
      <p:sp>
        <p:nvSpPr>
          <p:cNvPr id="9219" name="Line 3"/>
          <p:cNvSpPr>
            <a:spLocks noChangeShapeType="1"/>
          </p:cNvSpPr>
          <p:nvPr/>
        </p:nvSpPr>
        <p:spPr bwMode="auto">
          <a:xfrm>
            <a:off x="762000" y="4800600"/>
            <a:ext cx="2286000" cy="0"/>
          </a:xfrm>
          <a:prstGeom prst="line">
            <a:avLst/>
          </a:prstGeom>
          <a:noFill/>
          <a:ln w="9525">
            <a:solidFill>
              <a:schemeClr val="tx1"/>
            </a:solidFill>
            <a:round/>
            <a:headEnd/>
            <a:tailEnd type="triangle" w="med" len="med"/>
          </a:ln>
          <a:effectLst/>
        </p:spPr>
        <p:txBody>
          <a:bodyPr/>
          <a:lstStyle/>
          <a:p>
            <a:endParaRPr lang="en-US"/>
          </a:p>
        </p:txBody>
      </p:sp>
      <p:sp>
        <p:nvSpPr>
          <p:cNvPr id="9220" name="Line 4"/>
          <p:cNvSpPr>
            <a:spLocks noChangeShapeType="1"/>
          </p:cNvSpPr>
          <p:nvPr/>
        </p:nvSpPr>
        <p:spPr bwMode="auto">
          <a:xfrm flipV="1">
            <a:off x="762000" y="2209800"/>
            <a:ext cx="0" cy="2590800"/>
          </a:xfrm>
          <a:prstGeom prst="line">
            <a:avLst/>
          </a:prstGeom>
          <a:noFill/>
          <a:ln w="9525">
            <a:solidFill>
              <a:schemeClr val="tx1"/>
            </a:solidFill>
            <a:round/>
            <a:headEnd/>
            <a:tailEnd type="triangle" w="med" len="med"/>
          </a:ln>
          <a:effectLst/>
        </p:spPr>
        <p:txBody>
          <a:bodyPr/>
          <a:lstStyle/>
          <a:p>
            <a:endParaRPr lang="en-US"/>
          </a:p>
        </p:txBody>
      </p:sp>
      <p:sp>
        <p:nvSpPr>
          <p:cNvPr id="9221" name="Line 5"/>
          <p:cNvSpPr>
            <a:spLocks noChangeShapeType="1"/>
          </p:cNvSpPr>
          <p:nvPr/>
        </p:nvSpPr>
        <p:spPr bwMode="auto">
          <a:xfrm>
            <a:off x="3581400" y="4800600"/>
            <a:ext cx="2133600" cy="0"/>
          </a:xfrm>
          <a:prstGeom prst="line">
            <a:avLst/>
          </a:prstGeom>
          <a:noFill/>
          <a:ln w="9525">
            <a:solidFill>
              <a:schemeClr val="tx1"/>
            </a:solidFill>
            <a:round/>
            <a:headEnd/>
            <a:tailEnd type="triangle" w="med" len="med"/>
          </a:ln>
          <a:effectLst/>
        </p:spPr>
        <p:txBody>
          <a:bodyPr/>
          <a:lstStyle/>
          <a:p>
            <a:endParaRPr lang="en-US"/>
          </a:p>
        </p:txBody>
      </p:sp>
      <p:sp>
        <p:nvSpPr>
          <p:cNvPr id="9222" name="Line 6"/>
          <p:cNvSpPr>
            <a:spLocks noChangeShapeType="1"/>
          </p:cNvSpPr>
          <p:nvPr/>
        </p:nvSpPr>
        <p:spPr bwMode="auto">
          <a:xfrm flipV="1">
            <a:off x="3581400" y="2209800"/>
            <a:ext cx="0" cy="2590800"/>
          </a:xfrm>
          <a:prstGeom prst="line">
            <a:avLst/>
          </a:prstGeom>
          <a:noFill/>
          <a:ln w="9525">
            <a:solidFill>
              <a:schemeClr val="tx1"/>
            </a:solidFill>
            <a:round/>
            <a:headEnd/>
            <a:tailEnd type="triangle" w="med" len="med"/>
          </a:ln>
          <a:effectLst/>
        </p:spPr>
        <p:txBody>
          <a:bodyPr/>
          <a:lstStyle/>
          <a:p>
            <a:endParaRPr lang="en-US"/>
          </a:p>
        </p:txBody>
      </p:sp>
      <p:sp>
        <p:nvSpPr>
          <p:cNvPr id="9223" name="Line 7"/>
          <p:cNvSpPr>
            <a:spLocks noChangeShapeType="1"/>
          </p:cNvSpPr>
          <p:nvPr/>
        </p:nvSpPr>
        <p:spPr bwMode="auto">
          <a:xfrm>
            <a:off x="6172200" y="4800600"/>
            <a:ext cx="2362200" cy="0"/>
          </a:xfrm>
          <a:prstGeom prst="line">
            <a:avLst/>
          </a:prstGeom>
          <a:noFill/>
          <a:ln w="9525">
            <a:solidFill>
              <a:schemeClr val="tx1"/>
            </a:solidFill>
            <a:round/>
            <a:headEnd/>
            <a:tailEnd type="triangle" w="med" len="med"/>
          </a:ln>
          <a:effectLst/>
        </p:spPr>
        <p:txBody>
          <a:bodyPr/>
          <a:lstStyle/>
          <a:p>
            <a:endParaRPr lang="en-US"/>
          </a:p>
        </p:txBody>
      </p:sp>
      <p:sp>
        <p:nvSpPr>
          <p:cNvPr id="9224" name="Line 8"/>
          <p:cNvSpPr>
            <a:spLocks noChangeShapeType="1"/>
          </p:cNvSpPr>
          <p:nvPr/>
        </p:nvSpPr>
        <p:spPr bwMode="auto">
          <a:xfrm flipV="1">
            <a:off x="6172200" y="2209800"/>
            <a:ext cx="0" cy="2590800"/>
          </a:xfrm>
          <a:prstGeom prst="line">
            <a:avLst/>
          </a:prstGeom>
          <a:noFill/>
          <a:ln w="9525">
            <a:solidFill>
              <a:schemeClr val="tx1"/>
            </a:solidFill>
            <a:round/>
            <a:headEnd/>
            <a:tailEnd type="triangle" w="med" len="med"/>
          </a:ln>
          <a:effectLst/>
        </p:spPr>
        <p:txBody>
          <a:bodyPr/>
          <a:lstStyle/>
          <a:p>
            <a:endParaRPr lang="en-US"/>
          </a:p>
        </p:txBody>
      </p:sp>
      <p:sp>
        <p:nvSpPr>
          <p:cNvPr id="9225" name="Oval 9"/>
          <p:cNvSpPr>
            <a:spLocks noChangeArrowheads="1"/>
          </p:cNvSpPr>
          <p:nvPr/>
        </p:nvSpPr>
        <p:spPr bwMode="auto">
          <a:xfrm>
            <a:off x="1219200" y="43434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26" name="Oval 10"/>
          <p:cNvSpPr>
            <a:spLocks noChangeArrowheads="1"/>
          </p:cNvSpPr>
          <p:nvPr/>
        </p:nvSpPr>
        <p:spPr bwMode="auto">
          <a:xfrm>
            <a:off x="1524000" y="40386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27" name="Oval 11"/>
          <p:cNvSpPr>
            <a:spLocks noChangeArrowheads="1"/>
          </p:cNvSpPr>
          <p:nvPr/>
        </p:nvSpPr>
        <p:spPr bwMode="auto">
          <a:xfrm>
            <a:off x="1295400" y="41148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28" name="Oval 12"/>
          <p:cNvSpPr>
            <a:spLocks noChangeArrowheads="1"/>
          </p:cNvSpPr>
          <p:nvPr/>
        </p:nvSpPr>
        <p:spPr bwMode="auto">
          <a:xfrm>
            <a:off x="2209800" y="40386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29" name="Oval 13"/>
          <p:cNvSpPr>
            <a:spLocks noChangeArrowheads="1"/>
          </p:cNvSpPr>
          <p:nvPr/>
        </p:nvSpPr>
        <p:spPr bwMode="auto">
          <a:xfrm>
            <a:off x="2057400" y="36576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31" name="Oval 15"/>
          <p:cNvSpPr>
            <a:spLocks noChangeArrowheads="1"/>
          </p:cNvSpPr>
          <p:nvPr/>
        </p:nvSpPr>
        <p:spPr bwMode="auto">
          <a:xfrm>
            <a:off x="2057400" y="45720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32" name="Oval 16"/>
          <p:cNvSpPr>
            <a:spLocks noChangeArrowheads="1"/>
          </p:cNvSpPr>
          <p:nvPr/>
        </p:nvSpPr>
        <p:spPr bwMode="auto">
          <a:xfrm>
            <a:off x="1524000" y="46482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33" name="Oval 17"/>
          <p:cNvSpPr>
            <a:spLocks noChangeArrowheads="1"/>
          </p:cNvSpPr>
          <p:nvPr/>
        </p:nvSpPr>
        <p:spPr bwMode="auto">
          <a:xfrm>
            <a:off x="1676400" y="41910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34" name="Oval 18"/>
          <p:cNvSpPr>
            <a:spLocks noChangeArrowheads="1"/>
          </p:cNvSpPr>
          <p:nvPr/>
        </p:nvSpPr>
        <p:spPr bwMode="auto">
          <a:xfrm>
            <a:off x="1905000" y="42672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35" name="Oval 19"/>
          <p:cNvSpPr>
            <a:spLocks noChangeArrowheads="1"/>
          </p:cNvSpPr>
          <p:nvPr/>
        </p:nvSpPr>
        <p:spPr bwMode="auto">
          <a:xfrm>
            <a:off x="1524000" y="32766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36" name="Oval 20"/>
          <p:cNvSpPr>
            <a:spLocks noChangeArrowheads="1"/>
          </p:cNvSpPr>
          <p:nvPr/>
        </p:nvSpPr>
        <p:spPr bwMode="auto">
          <a:xfrm>
            <a:off x="2514600" y="44196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37" name="Oval 21"/>
          <p:cNvSpPr>
            <a:spLocks noChangeArrowheads="1"/>
          </p:cNvSpPr>
          <p:nvPr/>
        </p:nvSpPr>
        <p:spPr bwMode="auto">
          <a:xfrm>
            <a:off x="3886200" y="32004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38" name="Oval 22"/>
          <p:cNvSpPr>
            <a:spLocks noChangeArrowheads="1"/>
          </p:cNvSpPr>
          <p:nvPr/>
        </p:nvSpPr>
        <p:spPr bwMode="auto">
          <a:xfrm>
            <a:off x="4191000" y="35052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39" name="Oval 23"/>
          <p:cNvSpPr>
            <a:spLocks noChangeArrowheads="1"/>
          </p:cNvSpPr>
          <p:nvPr/>
        </p:nvSpPr>
        <p:spPr bwMode="auto">
          <a:xfrm>
            <a:off x="4419600" y="37338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40" name="Oval 24"/>
          <p:cNvSpPr>
            <a:spLocks noChangeArrowheads="1"/>
          </p:cNvSpPr>
          <p:nvPr/>
        </p:nvSpPr>
        <p:spPr bwMode="auto">
          <a:xfrm>
            <a:off x="4267200" y="38100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41" name="Oval 25"/>
          <p:cNvSpPr>
            <a:spLocks noChangeArrowheads="1"/>
          </p:cNvSpPr>
          <p:nvPr/>
        </p:nvSpPr>
        <p:spPr bwMode="auto">
          <a:xfrm>
            <a:off x="4495800" y="41910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42" name="Oval 26"/>
          <p:cNvSpPr>
            <a:spLocks noChangeArrowheads="1"/>
          </p:cNvSpPr>
          <p:nvPr/>
        </p:nvSpPr>
        <p:spPr bwMode="auto">
          <a:xfrm>
            <a:off x="4572000" y="40386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43" name="Oval 27"/>
          <p:cNvSpPr>
            <a:spLocks noChangeArrowheads="1"/>
          </p:cNvSpPr>
          <p:nvPr/>
        </p:nvSpPr>
        <p:spPr bwMode="auto">
          <a:xfrm>
            <a:off x="4800600" y="4419600"/>
            <a:ext cx="76200" cy="76200"/>
          </a:xfrm>
          <a:prstGeom prst="ellipse">
            <a:avLst/>
          </a:prstGeom>
          <a:solidFill>
            <a:schemeClr val="accent1"/>
          </a:solidFill>
          <a:ln w="9525">
            <a:solidFill>
              <a:schemeClr val="tx1"/>
            </a:solidFill>
            <a:round/>
            <a:headEnd/>
            <a:tailEnd/>
          </a:ln>
          <a:effectLst/>
        </p:spPr>
        <p:txBody>
          <a:bodyPr wrap="none" anchor="ctr"/>
          <a:lstStyle/>
          <a:p>
            <a:pPr algn="ctr"/>
            <a:endParaRPr lang="en-US"/>
          </a:p>
        </p:txBody>
      </p:sp>
      <p:sp>
        <p:nvSpPr>
          <p:cNvPr id="9244" name="Oval 28"/>
          <p:cNvSpPr>
            <a:spLocks noChangeArrowheads="1"/>
          </p:cNvSpPr>
          <p:nvPr/>
        </p:nvSpPr>
        <p:spPr bwMode="auto">
          <a:xfrm>
            <a:off x="3962400" y="35052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45" name="Oval 29"/>
          <p:cNvSpPr>
            <a:spLocks noChangeArrowheads="1"/>
          </p:cNvSpPr>
          <p:nvPr/>
        </p:nvSpPr>
        <p:spPr bwMode="auto">
          <a:xfrm>
            <a:off x="4953000" y="45720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46" name="Oval 30"/>
          <p:cNvSpPr>
            <a:spLocks noChangeArrowheads="1"/>
          </p:cNvSpPr>
          <p:nvPr/>
        </p:nvSpPr>
        <p:spPr bwMode="auto">
          <a:xfrm>
            <a:off x="4953000" y="44196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47" name="Oval 31"/>
          <p:cNvSpPr>
            <a:spLocks noChangeArrowheads="1"/>
          </p:cNvSpPr>
          <p:nvPr/>
        </p:nvSpPr>
        <p:spPr bwMode="auto">
          <a:xfrm>
            <a:off x="1371600" y="44958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48" name="Oval 32"/>
          <p:cNvSpPr>
            <a:spLocks noChangeArrowheads="1"/>
          </p:cNvSpPr>
          <p:nvPr/>
        </p:nvSpPr>
        <p:spPr bwMode="auto">
          <a:xfrm>
            <a:off x="1524000" y="46482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49" name="Oval 33"/>
          <p:cNvSpPr>
            <a:spLocks noChangeArrowheads="1"/>
          </p:cNvSpPr>
          <p:nvPr/>
        </p:nvSpPr>
        <p:spPr bwMode="auto">
          <a:xfrm>
            <a:off x="8001000" y="37338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50" name="Oval 34"/>
          <p:cNvSpPr>
            <a:spLocks noChangeArrowheads="1"/>
          </p:cNvSpPr>
          <p:nvPr/>
        </p:nvSpPr>
        <p:spPr bwMode="auto">
          <a:xfrm>
            <a:off x="7772400" y="38100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51" name="Oval 35"/>
          <p:cNvSpPr>
            <a:spLocks noChangeArrowheads="1"/>
          </p:cNvSpPr>
          <p:nvPr/>
        </p:nvSpPr>
        <p:spPr bwMode="auto">
          <a:xfrm>
            <a:off x="7543800" y="38862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52" name="Oval 36"/>
          <p:cNvSpPr>
            <a:spLocks noChangeArrowheads="1"/>
          </p:cNvSpPr>
          <p:nvPr/>
        </p:nvSpPr>
        <p:spPr bwMode="auto">
          <a:xfrm>
            <a:off x="7239000" y="40386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53" name="Oval 37"/>
          <p:cNvSpPr>
            <a:spLocks noChangeArrowheads="1"/>
          </p:cNvSpPr>
          <p:nvPr/>
        </p:nvSpPr>
        <p:spPr bwMode="auto">
          <a:xfrm>
            <a:off x="7010400" y="41148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54" name="Oval 38"/>
          <p:cNvSpPr>
            <a:spLocks noChangeArrowheads="1"/>
          </p:cNvSpPr>
          <p:nvPr/>
        </p:nvSpPr>
        <p:spPr bwMode="auto">
          <a:xfrm>
            <a:off x="6781800" y="41910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55" name="Oval 39"/>
          <p:cNvSpPr>
            <a:spLocks noChangeArrowheads="1"/>
          </p:cNvSpPr>
          <p:nvPr/>
        </p:nvSpPr>
        <p:spPr bwMode="auto">
          <a:xfrm>
            <a:off x="6629400" y="41910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56" name="Oval 40"/>
          <p:cNvSpPr>
            <a:spLocks noChangeArrowheads="1"/>
          </p:cNvSpPr>
          <p:nvPr/>
        </p:nvSpPr>
        <p:spPr bwMode="auto">
          <a:xfrm>
            <a:off x="6400800" y="42672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57" name="Oval 41"/>
          <p:cNvSpPr>
            <a:spLocks noChangeArrowheads="1"/>
          </p:cNvSpPr>
          <p:nvPr/>
        </p:nvSpPr>
        <p:spPr bwMode="auto">
          <a:xfrm>
            <a:off x="6858000" y="4343400"/>
            <a:ext cx="76200" cy="76200"/>
          </a:xfrm>
          <a:prstGeom prst="ellipse">
            <a:avLst/>
          </a:prstGeom>
          <a:solidFill>
            <a:schemeClr val="accent1"/>
          </a:solidFill>
          <a:ln w="9525">
            <a:solidFill>
              <a:schemeClr val="tx1"/>
            </a:solidFill>
            <a:round/>
            <a:headEnd/>
            <a:tailEnd/>
          </a:ln>
          <a:effectLst/>
        </p:spPr>
        <p:txBody>
          <a:bodyPr wrap="none" anchor="ctr"/>
          <a:lstStyle/>
          <a:p>
            <a:pPr algn="ctr"/>
            <a:endParaRPr lang="en-US"/>
          </a:p>
        </p:txBody>
      </p:sp>
      <p:sp>
        <p:nvSpPr>
          <p:cNvPr id="9258" name="Oval 42"/>
          <p:cNvSpPr>
            <a:spLocks noChangeArrowheads="1"/>
          </p:cNvSpPr>
          <p:nvPr/>
        </p:nvSpPr>
        <p:spPr bwMode="auto">
          <a:xfrm>
            <a:off x="8305800" y="37338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59" name="Oval 43"/>
          <p:cNvSpPr>
            <a:spLocks noChangeArrowheads="1"/>
          </p:cNvSpPr>
          <p:nvPr/>
        </p:nvSpPr>
        <p:spPr bwMode="auto">
          <a:xfrm>
            <a:off x="2819400" y="35814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60" name="Oval 44"/>
          <p:cNvSpPr>
            <a:spLocks noChangeArrowheads="1"/>
          </p:cNvSpPr>
          <p:nvPr/>
        </p:nvSpPr>
        <p:spPr bwMode="auto">
          <a:xfrm>
            <a:off x="4953000" y="41910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61" name="Oval 45"/>
          <p:cNvSpPr>
            <a:spLocks noChangeArrowheads="1"/>
          </p:cNvSpPr>
          <p:nvPr/>
        </p:nvSpPr>
        <p:spPr bwMode="auto">
          <a:xfrm>
            <a:off x="7772400" y="40386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62" name="Oval 46"/>
          <p:cNvSpPr>
            <a:spLocks noChangeArrowheads="1"/>
          </p:cNvSpPr>
          <p:nvPr/>
        </p:nvSpPr>
        <p:spPr bwMode="auto">
          <a:xfrm>
            <a:off x="7391400" y="41148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63" name="Oval 47"/>
          <p:cNvSpPr>
            <a:spLocks noChangeArrowheads="1"/>
          </p:cNvSpPr>
          <p:nvPr/>
        </p:nvSpPr>
        <p:spPr bwMode="auto">
          <a:xfrm>
            <a:off x="7162800" y="43434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64" name="Oval 48"/>
          <p:cNvSpPr>
            <a:spLocks noChangeArrowheads="1"/>
          </p:cNvSpPr>
          <p:nvPr/>
        </p:nvSpPr>
        <p:spPr bwMode="auto">
          <a:xfrm>
            <a:off x="6629400" y="4419600"/>
            <a:ext cx="76200" cy="762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9265" name="Rectangle 49"/>
          <p:cNvSpPr>
            <a:spLocks noChangeArrowheads="1"/>
          </p:cNvSpPr>
          <p:nvPr/>
        </p:nvSpPr>
        <p:spPr bwMode="auto">
          <a:xfrm>
            <a:off x="838200" y="2489200"/>
            <a:ext cx="2230438" cy="304800"/>
          </a:xfrm>
          <a:prstGeom prst="rect">
            <a:avLst/>
          </a:prstGeom>
          <a:noFill/>
          <a:ln w="9525">
            <a:noFill/>
            <a:miter lim="800000"/>
            <a:headEnd/>
            <a:tailEnd/>
          </a:ln>
          <a:effectLst/>
        </p:spPr>
        <p:txBody>
          <a:bodyPr wrap="none">
            <a:spAutoFit/>
          </a:bodyPr>
          <a:lstStyle/>
          <a:p>
            <a:r>
              <a:rPr lang="en-US" sz="1400" b="1"/>
              <a:t>scattered  not organized</a:t>
            </a:r>
          </a:p>
        </p:txBody>
      </p:sp>
      <p:sp>
        <p:nvSpPr>
          <p:cNvPr id="9266" name="Rectangle 50"/>
          <p:cNvSpPr>
            <a:spLocks noChangeArrowheads="1"/>
          </p:cNvSpPr>
          <p:nvPr/>
        </p:nvSpPr>
        <p:spPr bwMode="auto">
          <a:xfrm>
            <a:off x="3657600" y="2489200"/>
            <a:ext cx="1611313" cy="304800"/>
          </a:xfrm>
          <a:prstGeom prst="rect">
            <a:avLst/>
          </a:prstGeom>
          <a:noFill/>
          <a:ln w="9525">
            <a:noFill/>
            <a:miter lim="800000"/>
            <a:headEnd/>
            <a:tailEnd/>
          </a:ln>
          <a:effectLst/>
        </p:spPr>
        <p:txBody>
          <a:bodyPr wrap="none">
            <a:spAutoFit/>
          </a:bodyPr>
          <a:lstStyle/>
          <a:p>
            <a:r>
              <a:rPr lang="en-US" sz="1400" b="1"/>
              <a:t>decreasing trend</a:t>
            </a:r>
          </a:p>
        </p:txBody>
      </p:sp>
      <p:sp>
        <p:nvSpPr>
          <p:cNvPr id="9267" name="Rectangle 51"/>
          <p:cNvSpPr>
            <a:spLocks noChangeArrowheads="1"/>
          </p:cNvSpPr>
          <p:nvPr/>
        </p:nvSpPr>
        <p:spPr bwMode="auto">
          <a:xfrm>
            <a:off x="6400800" y="2489200"/>
            <a:ext cx="1562100" cy="304800"/>
          </a:xfrm>
          <a:prstGeom prst="rect">
            <a:avLst/>
          </a:prstGeom>
          <a:noFill/>
          <a:ln w="9525">
            <a:noFill/>
            <a:miter lim="800000"/>
            <a:headEnd/>
            <a:tailEnd/>
          </a:ln>
          <a:effectLst/>
        </p:spPr>
        <p:txBody>
          <a:bodyPr wrap="none">
            <a:spAutoFit/>
          </a:bodyPr>
          <a:lstStyle/>
          <a:p>
            <a:r>
              <a:rPr lang="en-US" sz="1400" b="1"/>
              <a:t>increasing trend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TotalTime>
  <Words>1258</Words>
  <Application>Microsoft Office PowerPoint</Application>
  <PresentationFormat>On-screen Show (4:3)</PresentationFormat>
  <Paragraphs>237</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Equation</vt:lpstr>
      <vt:lpstr>1.5 – Linear Functions 1.6 – Linear Regression</vt:lpstr>
      <vt:lpstr>1.5 Slope Intercept Form ( Pg 77)</vt:lpstr>
      <vt:lpstr>1.5  Equations of Lines ( Pg 79)</vt:lpstr>
      <vt:lpstr>1.5  Slope – Intercept Form  General  y = mx + b ( m is slope of a line, and b is the y- intercept)</vt:lpstr>
      <vt:lpstr>Point- Slope Form ( pg 82 )</vt:lpstr>
      <vt:lpstr>1.5  Slope – Intercept Form  y = mx + b ( m is slope of a line, and b is the y- intercept)</vt:lpstr>
      <vt:lpstr>Ex1.5, 12 a)  Pg 85, Sketch the graph of the line with the given slope and y-intercept                            b) Write an equation for the line                            c) Find the x-intercept of the line</vt:lpstr>
      <vt:lpstr>    N0 38  a) Write an equation in point slope form for the line that passes through the given point and has the given slope b) Put your equation from part  a) into slope –intercept form c) Use your graphing calculator to graph the line (7.2, - 5.6); m = 1.6  Solution</vt:lpstr>
      <vt:lpstr>Ch 1.6 Scatter Plots ( pg 94 )</vt:lpstr>
      <vt:lpstr>1.6 Linear Regression (Lines of Best Fit) </vt:lpstr>
      <vt:lpstr>Example of Linear Regression</vt:lpstr>
      <vt:lpstr> Interpolation-    The process of estimating between known data points Extrapolation-     Making predictions beyond the range of known data </vt:lpstr>
      <vt:lpstr>  Using Graphing Calculator for Linear Regression Pg – 99 a) Find the equation of the least square regression line for the following data: ( 10, 12), (11, 14), ( 12, 14), (12, 16), ( 14, 20) b) Plot the data points and the least squares regression lin eon the same axes.</vt:lpstr>
      <vt:lpstr> Ex 1.6, Pg - 101  No 4. On an international flight, a passenger may check two bags each weighing 70 kg, or 154 pounds, and one carry –on bag weighing 50 kg, or 110 pounds. Express the weight, p, of a bag in pounds in terms of its weight, k, in kilograms</vt:lpstr>
      <vt:lpstr>No 14 The number of mobile homes in the United States has been increasing since 1960. The data in the table are given in millions of mobile homes </vt:lpstr>
      <vt:lpstr>Graphing Calculator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 – Linear Functions 1.6 – Linear Regression</dc:title>
  <dc:creator>Hari Saha</dc:creator>
  <cp:lastModifiedBy>Learning Technology Center</cp:lastModifiedBy>
  <cp:revision>8</cp:revision>
  <dcterms:created xsi:type="dcterms:W3CDTF">2008-09-01T15:09:27Z</dcterms:created>
  <dcterms:modified xsi:type="dcterms:W3CDTF">2008-10-29T17:45:03Z</dcterms:modified>
</cp:coreProperties>
</file>